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260" r:id="rId4"/>
    <p:sldId id="261" r:id="rId5"/>
    <p:sldId id="262" r:id="rId6"/>
    <p:sldId id="263" r:id="rId7"/>
    <p:sldId id="264" r:id="rId8"/>
    <p:sldId id="265" r:id="rId9"/>
    <p:sldId id="266" r:id="rId10"/>
    <p:sldId id="267" r:id="rId11"/>
    <p:sldId id="268" r:id="rId12"/>
    <p:sldId id="273" r:id="rId13"/>
    <p:sldId id="270" r:id="rId14"/>
    <p:sldId id="271" r:id="rId15"/>
    <p:sldId id="275" r:id="rId16"/>
    <p:sldId id="276" r:id="rId17"/>
    <p:sldId id="280" r:id="rId18"/>
    <p:sldId id="278" r:id="rId19"/>
    <p:sldId id="277" r:id="rId20"/>
    <p:sldId id="281" r:id="rId21"/>
    <p:sldId id="282" r:id="rId22"/>
    <p:sldId id="283"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9" autoAdjust="0"/>
  </p:normalViewPr>
  <p:slideViewPr>
    <p:cSldViewPr>
      <p:cViewPr varScale="1">
        <p:scale>
          <a:sx n="97" d="100"/>
          <a:sy n="97" d="100"/>
        </p:scale>
        <p:origin x="-2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78E1E-6F7D-4275-822D-F61D1F70CB98}" type="datetimeFigureOut">
              <a:rPr lang="en-US" smtClean="0"/>
              <a:pPr/>
              <a:t>5/9/2013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85D99-E4B3-4B3A-A8DD-78B35F20AF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Directly addresses many of the issues stated in the seminar overview:</a:t>
            </a:r>
          </a:p>
          <a:p>
            <a:pPr>
              <a:buFont typeface="Arial" charset="0"/>
              <a:buChar char="•"/>
            </a:pPr>
            <a:r>
              <a:rPr lang="en-US" baseline="0" dirty="0" smtClean="0"/>
              <a:t> Verification (internal correctness) &amp; Validation (corresponds to requirement specs)</a:t>
            </a:r>
          </a:p>
          <a:p>
            <a:pPr>
              <a:buFont typeface="Arial" charset="0"/>
              <a:buChar char="•"/>
            </a:pPr>
            <a:r>
              <a:rPr lang="en-US" baseline="0" dirty="0" smtClean="0"/>
              <a:t> Question raised in the overview:</a:t>
            </a: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Is there any decidable subset of ER/UML/ORM that is expressive enough to be used in real applications? </a:t>
            </a:r>
            <a:endParaRPr lang="en-US" sz="11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Does it make sense to renounce to decidability to be able to handle the full expressive power of ER/UML/ORM with and without textual integrity constraints? </a:t>
            </a:r>
            <a:endParaRPr lang="en-US" sz="11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Which is the current state of the achievements as far as reasoning on the behavioral part is concerned? </a:t>
            </a:r>
            <a:endParaRPr lang="en-US" sz="11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How efficient are the current proposals to be able to automatically reason about conceptual schemas in practice? </a:t>
            </a:r>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BTW – there is also a formal behavioral component (OBM &amp; OIM) that may be of interest to consider (They’re looking for the current state of achievement as far as reasoning on behavior is concerned.)  Thus, I plan to add this as an</a:t>
            </a:r>
            <a:r>
              <a:rPr lang="en-US" baseline="0" dirty="0" smtClean="0"/>
              <a:t> aside.</a:t>
            </a:r>
            <a:endParaRPr lang="en-US" dirty="0" smtClean="0"/>
          </a:p>
          <a:p>
            <a:endParaRPr lang="en-US" dirty="0" smtClean="0"/>
          </a:p>
          <a:p>
            <a:r>
              <a:rPr lang="en-US" dirty="0" smtClean="0"/>
              <a:t>Questions:</a:t>
            </a:r>
          </a:p>
          <a:p>
            <a:r>
              <a:rPr lang="en-US" dirty="0" smtClean="0"/>
              <a:t>OSM formalism in light of the verification &amp; validation and the other issues of the seminar: is the ORM subset we use expressive enough?, to what extent is the subset decidable?  cost of features if not decidable?   resolution of issues running the tableaux algorithm to check </a:t>
            </a:r>
            <a:r>
              <a:rPr lang="en-US" dirty="0" err="1" smtClean="0"/>
              <a:t>satisfiability</a:t>
            </a:r>
            <a:r>
              <a:rPr lang="en-US" dirty="0" smtClean="0"/>
              <a:t>? what about OBM &amp; OIM, behavioral reasoning? (verification issues: internal consistency)</a:t>
            </a:r>
          </a:p>
          <a:p>
            <a:r>
              <a:rPr lang="en-US" dirty="0" smtClean="0"/>
              <a:t>The answers to </a:t>
            </a:r>
            <a:r>
              <a:rPr lang="en-US" dirty="0" err="1" smtClean="0"/>
              <a:t>FamilySearch</a:t>
            </a:r>
            <a:r>
              <a:rPr lang="en-US" dirty="0" smtClean="0"/>
              <a:t> reasoning appear to be in the realm of automating reasoning on conceptual schemas.  The wiki perspective changes the rules: the data stored routinely violates the constraints.  Some of the constraints are probabilistic.</a:t>
            </a:r>
          </a:p>
          <a:p>
            <a:pPr lvl="1"/>
            <a:r>
              <a:rPr lang="en-US" dirty="0" smtClean="0"/>
              <a:t>Reasoning over the data: </a:t>
            </a:r>
            <a:r>
              <a:rPr lang="en-US" dirty="0" err="1" smtClean="0"/>
              <a:t>FROntIER</a:t>
            </a:r>
            <a:r>
              <a:rPr lang="en-US" dirty="0" smtClean="0"/>
              <a:t> (validation issues: does the schema, including the implied schema elements, meet the requirements of the application?)</a:t>
            </a:r>
          </a:p>
          <a:p>
            <a:pPr lvl="1"/>
            <a:r>
              <a:rPr lang="en-US" dirty="0" smtClean="0"/>
              <a:t>Constraint violations in the data: loops in genealogical pedigrees and other constraint violations? </a:t>
            </a:r>
          </a:p>
          <a:p>
            <a:pPr lvl="1"/>
            <a:r>
              <a:rPr lang="en-US" dirty="0" smtClean="0"/>
              <a:t>Probabilistic constraints: what happens when we add probabilities?  (e.g., probability distributions for cardinalities, probability of correctness of base assertions, probability of inferred insertions, probability of constraint violations)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Checks over Potentially More Expressive Constraints – including probabilistic constraints,</a:t>
            </a:r>
            <a:r>
              <a:rPr lang="en-US" baseline="0" dirty="0" smtClean="0"/>
              <a:t> covered in </a:t>
            </a:r>
            <a:r>
              <a:rPr lang="en-US" baseline="0" smtClean="0"/>
              <a:t>the next section</a:t>
            </a:r>
            <a:endParaRPr lang="en-US" dirty="0" smtClean="0"/>
          </a:p>
          <a:p>
            <a:endParaRPr lang="en-US" dirty="0" smtClean="0"/>
          </a:p>
          <a:p>
            <a:r>
              <a:rPr lang="en-US" dirty="0" smtClean="0"/>
              <a:t>CM written</a:t>
            </a:r>
            <a:r>
              <a:rPr lang="en-US" baseline="0" dirty="0" smtClean="0"/>
              <a:t> in predicate logic in this way … and in description logic this way … and </a:t>
            </a:r>
            <a:r>
              <a:rPr lang="en-US" baseline="0" dirty="0" err="1" smtClean="0"/>
              <a:t>satisfiable</a:t>
            </a:r>
            <a:r>
              <a:rPr lang="en-US" baseline="0" dirty="0" smtClean="0"/>
              <a:t> (as red shows), but tableau alg. doesn’t work for me …</a:t>
            </a:r>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Plato:</a:t>
            </a:r>
            <a:r>
              <a:rPr lang="en-US" baseline="0" dirty="0" smtClean="0"/>
              <a:t> “Knowledge is justified true belief” – philosophers and others have been concerned with this.  The </a:t>
            </a:r>
            <a:r>
              <a:rPr lang="en-US" baseline="0" dirty="0" err="1" smtClean="0"/>
              <a:t>WoK</a:t>
            </a:r>
            <a:r>
              <a:rPr lang="en-US" baseline="0" dirty="0" smtClean="0"/>
              <a:t> is a web of knowledge, and therefore the assertions should be justified.</a:t>
            </a:r>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New </a:t>
            </a:r>
            <a:r>
              <a:rPr lang="en-US" dirty="0" err="1" smtClean="0"/>
              <a:t>FamilySearch</a:t>
            </a:r>
            <a:r>
              <a:rPr lang="en-US" dirty="0" smtClean="0"/>
              <a:t> web site: new.familysearch.org … </a:t>
            </a:r>
            <a:r>
              <a:rPr lang="en-US" dirty="0" err="1" smtClean="0"/>
              <a:t>extr</a:t>
            </a:r>
            <a:r>
              <a:rPr lang="en-US" dirty="0" smtClean="0"/>
              <a:t>…4…</a:t>
            </a:r>
            <a:endParaRPr lang="en-US" dirty="0"/>
          </a:p>
        </p:txBody>
      </p:sp>
      <p:sp>
        <p:nvSpPr>
          <p:cNvPr id="4" name="Slide Number Placeholder 3"/>
          <p:cNvSpPr>
            <a:spLocks noGrp="1"/>
          </p:cNvSpPr>
          <p:nvPr>
            <p:ph type="sldNum" sz="quarter" idx="10"/>
          </p:nvPr>
        </p:nvSpPr>
        <p:spPr/>
        <p:txBody>
          <a:bodyPr/>
          <a:lstStyle/>
          <a:p>
            <a:fld id="{3DC3CF6C-51B3-4446-929D-F731EB4C351A}"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4.25x10^12 = 4.25 trillion triples</a:t>
            </a:r>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 loop.  Each node is a person with ID and birth-range.  A result of incorrect merges compounded</a:t>
            </a:r>
            <a:r>
              <a:rPr lang="en-US" baseline="0" dirty="0" smtClean="0"/>
              <a:t> with incorrect parent-child relationships.  Arose as a result of combining information from a number of sources into the common pedigree + allowing wiki-like assertions from patrons.</a:t>
            </a:r>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Resolution needs:</a:t>
            </a:r>
          </a:p>
          <a:p>
            <a:pPr lvl="1"/>
            <a:r>
              <a:rPr lang="en-US" dirty="0" smtClean="0"/>
              <a:t>Scalability (inference with large sets of assertions)</a:t>
            </a:r>
          </a:p>
          <a:p>
            <a:pPr lvl="1"/>
            <a:r>
              <a:rPr lang="en-US" dirty="0" err="1" smtClean="0"/>
              <a:t>Satisfiability</a:t>
            </a:r>
            <a:r>
              <a:rPr lang="en-US" dirty="0" smtClean="0"/>
              <a:t> (basic check over potentially more expressive constraints)</a:t>
            </a:r>
          </a:p>
          <a:p>
            <a:pPr lvl="1"/>
            <a:r>
              <a:rPr lang="en-US" dirty="0" smtClean="0"/>
              <a:t>Uncertainty (of both assertions and constraints)</a:t>
            </a:r>
          </a:p>
          <a:p>
            <a:pPr lvl="1"/>
            <a:r>
              <a:rPr lang="en-US" dirty="0" smtClean="0"/>
              <a:t>Constraint violations (finding discrepancies with probabilistic truth)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sz="1200" kern="1200" dirty="0" smtClean="0">
                <a:solidFill>
                  <a:schemeClr val="tx1"/>
                </a:solidFill>
                <a:latin typeface="+mn-lt"/>
                <a:ea typeface="+mn-ea"/>
                <a:cs typeface="+mn-cs"/>
              </a:rPr>
              <a:t>Abstract. Among its many other projects, FamilySearch.org has scanned and OCRed 85,000 books filled with family-history information—an estimated 4.25</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10</a:t>
            </a:r>
            <a:r>
              <a:rPr lang="en-US" sz="1200" kern="1200" baseline="300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 “facts” of interest.  We wish to extract and organize these facts for semantic search with respect to a conceptual model.  Reasoning applies in several ways: (1) traditional </a:t>
            </a:r>
            <a:r>
              <a:rPr lang="en-US" sz="1200" kern="1200" dirty="0" err="1" smtClean="0">
                <a:solidFill>
                  <a:schemeClr val="tx1"/>
                </a:solidFill>
                <a:latin typeface="+mn-lt"/>
                <a:ea typeface="+mn-ea"/>
                <a:cs typeface="+mn-cs"/>
              </a:rPr>
              <a:t>satisfiability</a:t>
            </a:r>
            <a:r>
              <a:rPr lang="en-US" sz="1200" kern="1200" dirty="0" smtClean="0">
                <a:solidFill>
                  <a:schemeClr val="tx1"/>
                </a:solidFill>
                <a:latin typeface="+mn-lt"/>
                <a:ea typeface="+mn-ea"/>
                <a:cs typeface="+mn-cs"/>
              </a:rPr>
              <a:t> checks over potentially more expressive constraints, (2) inference with large sets of assertions—about half of the facts are inferred; (3) constraint violation search —unlike many database applications, it’s almost certain that the facts will not satisfy the constraints of the conceptual model, so finding the myriad of discrepancies is of interest; and (4) uncertainty —both facts and constraints are uncertain, so probabilistic description logics are of interest.</a:t>
            </a:r>
          </a:p>
          <a:p>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(HIP) &amp; the roles of conceptual modeling</a:t>
            </a:r>
          </a:p>
          <a:p>
            <a:r>
              <a:rPr lang="en-US" dirty="0" smtClean="0"/>
              <a:t>Questions (example problems)</a:t>
            </a:r>
          </a:p>
          <a:p>
            <a:pPr lvl="1"/>
            <a:r>
              <a:rPr lang="en-US" dirty="0" smtClean="0"/>
              <a:t>OSM (as the basis for the reasoning tasks in the scenario)</a:t>
            </a:r>
          </a:p>
          <a:p>
            <a:pPr lvl="2"/>
            <a:r>
              <a:rPr lang="en-US" dirty="0" smtClean="0"/>
              <a:t>Tableaux algorithm problem? (CS652 Fall12 notes)</a:t>
            </a:r>
          </a:p>
          <a:p>
            <a:pPr lvl="2"/>
            <a:r>
              <a:rPr lang="en-US" dirty="0" smtClean="0"/>
              <a:t>Additional useful? features (e.g., n-</a:t>
            </a:r>
            <a:r>
              <a:rPr lang="en-US" dirty="0" err="1" smtClean="0"/>
              <a:t>ary</a:t>
            </a:r>
            <a:r>
              <a:rPr lang="en-US" dirty="0" smtClean="0"/>
              <a:t>): decidable? Tractable?</a:t>
            </a:r>
          </a:p>
          <a:p>
            <a:pPr lvl="1"/>
            <a:r>
              <a:rPr lang="en-US" dirty="0" smtClean="0"/>
              <a:t>Practical application of </a:t>
            </a:r>
            <a:r>
              <a:rPr lang="en-US" dirty="0" err="1" smtClean="0"/>
              <a:t>OSM</a:t>
            </a:r>
            <a:r>
              <a:rPr lang="en-US" baseline="30000" dirty="0" err="1" smtClean="0"/>
              <a:t>+p</a:t>
            </a:r>
            <a:r>
              <a:rPr lang="en-US" dirty="0" smtClean="0"/>
              <a:t>:</a:t>
            </a:r>
          </a:p>
          <a:p>
            <a:pPr lvl="2"/>
            <a:r>
              <a:rPr lang="en-US" dirty="0" smtClean="0"/>
              <a:t>Scaling up reasoning? (</a:t>
            </a:r>
            <a:r>
              <a:rPr lang="en-US" dirty="0" err="1" smtClean="0"/>
              <a:t>FROntIER</a:t>
            </a:r>
            <a:r>
              <a:rPr lang="en-US" dirty="0" smtClean="0"/>
              <a:t>)</a:t>
            </a:r>
          </a:p>
          <a:p>
            <a:pPr lvl="2"/>
            <a:r>
              <a:rPr lang="en-US" dirty="0" smtClean="0"/>
              <a:t>Detecting constraint violations? (Loops, …)</a:t>
            </a:r>
          </a:p>
          <a:p>
            <a:pPr lvl="2"/>
            <a:r>
              <a:rPr lang="en-US" dirty="0" smtClean="0"/>
              <a:t>How to incorporate probabilistic constraints?  (Woodfield, …)</a:t>
            </a:r>
          </a:p>
          <a:p>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4.25x10^12 </a:t>
            </a:r>
            <a:r>
              <a:rPr lang="en-US" dirty="0" smtClean="0"/>
              <a:t>= 4.25 trillion </a:t>
            </a:r>
            <a:r>
              <a:rPr lang="en-US" dirty="0" smtClean="0"/>
              <a:t>triples</a:t>
            </a:r>
          </a:p>
          <a:p>
            <a:endParaRPr lang="en-US" dirty="0" smtClean="0"/>
          </a:p>
          <a:p>
            <a:r>
              <a:rPr lang="en-US" dirty="0" err="1" smtClean="0"/>
              <a:t>FROntIER</a:t>
            </a:r>
            <a:r>
              <a:rPr lang="en-US" dirty="0" smtClean="0"/>
              <a:t> = Fact Recognizer for Ontologies with Inference and Entity Resolution</a:t>
            </a:r>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Automatic extraction builds links.</a:t>
            </a:r>
          </a:p>
          <a:p>
            <a:endParaRPr lang="en-US" dirty="0" smtClean="0"/>
          </a:p>
          <a:p>
            <a:r>
              <a:rPr lang="en-US" dirty="0" smtClean="0"/>
              <a:t>4.25x10^12 = 4.25 trillion triples</a:t>
            </a:r>
            <a:endParaRPr lang="en-US" dirty="0"/>
          </a:p>
        </p:txBody>
      </p:sp>
      <p:sp>
        <p:nvSpPr>
          <p:cNvPr id="4" name="Slide Number Placeholder 3"/>
          <p:cNvSpPr>
            <a:spLocks noGrp="1"/>
          </p:cNvSpPr>
          <p:nvPr>
            <p:ph type="sldNum" sz="quarter" idx="10"/>
          </p:nvPr>
        </p:nvSpPr>
        <p:spPr/>
        <p:txBody>
          <a:bodyPr/>
          <a:lstStyle/>
          <a:p>
            <a:fld id="{3DC3CF6C-51B3-4446-929D-F731EB4C351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Automatic extraction also builds query links.</a:t>
            </a:r>
            <a:endParaRPr lang="en-US" dirty="0"/>
          </a:p>
        </p:txBody>
      </p:sp>
      <p:sp>
        <p:nvSpPr>
          <p:cNvPr id="4" name="Slide Number Placeholder 3"/>
          <p:cNvSpPr>
            <a:spLocks noGrp="1"/>
          </p:cNvSpPr>
          <p:nvPr>
            <p:ph type="sldNum" sz="quarter" idx="10"/>
          </p:nvPr>
        </p:nvSpPr>
        <p:spPr/>
        <p:txBody>
          <a:bodyPr/>
          <a:lstStyle/>
          <a:p>
            <a:fld id="{3DC3CF6C-51B3-4446-929D-F731EB4C351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Selection of best ontology to answer query.</a:t>
            </a:r>
            <a:endParaRPr lang="en-US" dirty="0"/>
          </a:p>
        </p:txBody>
      </p:sp>
      <p:sp>
        <p:nvSpPr>
          <p:cNvPr id="4" name="Slide Number Placeholder 3"/>
          <p:cNvSpPr>
            <a:spLocks noGrp="1"/>
          </p:cNvSpPr>
          <p:nvPr>
            <p:ph type="sldNum" sz="quarter" idx="10"/>
          </p:nvPr>
        </p:nvSpPr>
        <p:spPr/>
        <p:txBody>
          <a:bodyPr/>
          <a:lstStyle/>
          <a:p>
            <a:fld id="{3DC3CF6C-51B3-4446-929D-F731EB4C351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Mockup as designed.  Actual implementation quite close.</a:t>
            </a:r>
            <a:r>
              <a:rPr lang="en-US" baseline="0" dirty="0" smtClean="0"/>
              <a:t>  The differences point to where we need to add </a:t>
            </a:r>
            <a:r>
              <a:rPr lang="en-US" baseline="0" smtClean="0"/>
              <a:t>finishing touches.</a:t>
            </a:r>
            <a:endParaRPr lang="en-US"/>
          </a:p>
        </p:txBody>
      </p:sp>
      <p:sp>
        <p:nvSpPr>
          <p:cNvPr id="4" name="Slide Number Placeholder 3"/>
          <p:cNvSpPr>
            <a:spLocks noGrp="1"/>
          </p:cNvSpPr>
          <p:nvPr>
            <p:ph type="sldNum" sz="quarter" idx="10"/>
          </p:nvPr>
        </p:nvSpPr>
        <p:spPr/>
        <p:txBody>
          <a:bodyPr/>
          <a:lstStyle/>
          <a:p>
            <a:fld id="{3DC3CF6C-51B3-4446-929D-F731EB4C351A}"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Abstract. Among its many other projects, FamilySearch.org has scanned and OCRed 85,000 books filled with family-history information—an estimated 4.25</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10</a:t>
            </a:r>
            <a:r>
              <a:rPr lang="en-US" sz="1200" kern="1200" baseline="300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 “facts” of interest.  We wish to extract and organize these facts for semantic search with respect to a conceptual model.  Reasoning applies in several ways: (1) traditional </a:t>
            </a:r>
            <a:r>
              <a:rPr lang="en-US" sz="1200" kern="1200" dirty="0" err="1" smtClean="0">
                <a:solidFill>
                  <a:schemeClr val="tx1"/>
                </a:solidFill>
                <a:latin typeface="+mn-lt"/>
                <a:ea typeface="+mn-ea"/>
                <a:cs typeface="+mn-cs"/>
              </a:rPr>
              <a:t>satisfiability</a:t>
            </a:r>
            <a:r>
              <a:rPr lang="en-US" sz="1200" kern="1200" dirty="0" smtClean="0">
                <a:solidFill>
                  <a:schemeClr val="tx1"/>
                </a:solidFill>
                <a:latin typeface="+mn-lt"/>
                <a:ea typeface="+mn-ea"/>
                <a:cs typeface="+mn-cs"/>
              </a:rPr>
              <a:t> checks over potentially more expressive constraints, (2) inference with large sets of assertions—about half of the facts are inferred; (3) constraint violation search —unlike many database applications, it’s almost certain that the facts will not satisfy the constraints of the conceptual model, so finding the myriad of discrepancies is of interest; and (4) uncertainty —both facts and constraints are uncertain, so probabilistic description logics are of interest.</a:t>
            </a:r>
          </a:p>
          <a:p>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Scalability in automated reasoning?   Trillions of triples.</a:t>
            </a:r>
          </a:p>
          <a:p>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EE666-C138-4130-AD06-B8836B533940}" type="datetime1">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40ED3-BD3A-43CA-B2FC-A594990F7AE1}" type="datetime1">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F60F6-2427-430C-B4F4-84E185C909FF}" type="datetime1">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04ADC-D041-4180-8A2C-38BA8F43F39C}" type="datetime1">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BAB7E-4378-4A66-9E6C-03FEDAA7F8C4}" type="datetime1">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FFA2FE-7F00-413A-8158-336823B511C9}" type="datetime1">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BF331E-2693-4CAE-9545-C391F180A114}" type="datetime1">
              <a:rPr lang="en-US" smtClean="0"/>
              <a:pPr/>
              <a:t>5/9/2013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846CAD-E89A-4F9A-95A8-5B39C586B41A}" type="datetime1">
              <a:rPr lang="en-US" smtClean="0"/>
              <a:pPr/>
              <a:t>5/9/2013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06905-6416-4C73-A43A-FFF970B2C429}" type="datetime1">
              <a:rPr lang="en-US" smtClean="0"/>
              <a:pPr/>
              <a:t>5/9/2013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E25CE-A6B3-4C73-AE32-0E33977D8C07}" type="datetime1">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6ADC5-F3E2-4BF0-B9F2-B760AE16F093}" type="datetime1">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BF98D-9F95-486D-B9C9-912E1BD21B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0AFA1-B3A2-434F-BDA5-AEC5A7CC7292}" type="datetime1">
              <a:rPr lang="en-US" smtClean="0"/>
              <a:pPr/>
              <a:t>5/9/2013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BF98D-9F95-486D-B9C9-912E1BD21B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dirty="0" smtClean="0"/>
              <a:t>“Automating Reasoning on Conceptual Schemas” in </a:t>
            </a:r>
            <a:r>
              <a:rPr lang="en-US" dirty="0" err="1" smtClean="0"/>
              <a:t>FamilySearch</a:t>
            </a:r>
            <a:r>
              <a:rPr lang="en-US" dirty="0" smtClean="0"/>
              <a:t> — A Large-Scale Reasoning Application</a:t>
            </a:r>
            <a:endParaRPr lang="en-US" dirty="0"/>
          </a:p>
        </p:txBody>
      </p:sp>
      <p:sp>
        <p:nvSpPr>
          <p:cNvPr id="3" name="Subtitle 2"/>
          <p:cNvSpPr>
            <a:spLocks noGrp="1"/>
          </p:cNvSpPr>
          <p:nvPr>
            <p:ph type="subTitle" idx="1"/>
          </p:nvPr>
        </p:nvSpPr>
        <p:spPr>
          <a:xfrm>
            <a:off x="1371600" y="4572000"/>
            <a:ext cx="6400800" cy="1752600"/>
          </a:xfrm>
        </p:spPr>
        <p:txBody>
          <a:bodyPr/>
          <a:lstStyle/>
          <a:p>
            <a:r>
              <a:rPr lang="en-US" dirty="0" smtClean="0"/>
              <a:t>David W. Embley</a:t>
            </a:r>
          </a:p>
          <a:p>
            <a:r>
              <a:rPr lang="en-US" dirty="0" smtClean="0"/>
              <a:t>Brigham Young University</a:t>
            </a:r>
            <a:endParaRPr lang="en-US" dirty="0"/>
          </a:p>
        </p:txBody>
      </p:sp>
      <p:sp>
        <p:nvSpPr>
          <p:cNvPr id="4" name="TextBox 3"/>
          <p:cNvSpPr txBox="1"/>
          <p:nvPr/>
        </p:nvSpPr>
        <p:spPr>
          <a:xfrm>
            <a:off x="1242567" y="3352800"/>
            <a:ext cx="6386428" cy="646331"/>
          </a:xfrm>
          <a:prstGeom prst="rect">
            <a:avLst/>
          </a:prstGeom>
          <a:noFill/>
        </p:spPr>
        <p:txBody>
          <a:bodyPr wrap="none" rtlCol="0">
            <a:spAutoFit/>
          </a:bodyPr>
          <a:lstStyle/>
          <a:p>
            <a:pPr algn="ctr"/>
            <a:r>
              <a:rPr lang="en-US" dirty="0" smtClean="0"/>
              <a:t>More questions than answers … help!</a:t>
            </a:r>
          </a:p>
          <a:p>
            <a:pPr algn="ctr"/>
            <a:r>
              <a:rPr lang="en-US" dirty="0" smtClean="0"/>
              <a:t>But possibly also some interesting directions for future research …</a:t>
            </a:r>
            <a:endParaRPr lang="en-US" dirty="0"/>
          </a:p>
        </p:txBody>
      </p:sp>
      <p:sp>
        <p:nvSpPr>
          <p:cNvPr id="5" name="TextBox 4"/>
          <p:cNvSpPr txBox="1"/>
          <p:nvPr/>
        </p:nvSpPr>
        <p:spPr>
          <a:xfrm>
            <a:off x="4038600" y="1524000"/>
            <a:ext cx="494046" cy="369332"/>
          </a:xfrm>
          <a:prstGeom prst="rect">
            <a:avLst/>
          </a:prstGeom>
          <a:noFill/>
        </p:spPr>
        <p:txBody>
          <a:bodyPr wrap="none" rtlCol="0">
            <a:spAutoFit/>
          </a:bodyPr>
          <a:lstStyle/>
          <a:p>
            <a:r>
              <a:rPr lang="en-US" dirty="0" smtClean="0"/>
              <a:t>TM</a:t>
            </a:r>
            <a:endParaRPr lang="en-US" dirty="0"/>
          </a:p>
        </p:txBody>
      </p:sp>
      <p:pic>
        <p:nvPicPr>
          <p:cNvPr id="7" name="Picture 6" descr="DEG.logo.bmp"/>
          <p:cNvPicPr>
            <a:picLocks noChangeAspect="1"/>
          </p:cNvPicPr>
          <p:nvPr/>
        </p:nvPicPr>
        <p:blipFill>
          <a:blip r:embed="rId3" cstate="print"/>
          <a:stretch>
            <a:fillRect/>
          </a:stretch>
        </p:blipFill>
        <p:spPr>
          <a:xfrm>
            <a:off x="7086600" y="5105400"/>
            <a:ext cx="1589081" cy="1752600"/>
          </a:xfrm>
          <a:prstGeom prst="rect">
            <a:avLst/>
          </a:prstGeom>
          <a:noFill/>
        </p:spPr>
      </p:pic>
      <p:sp>
        <p:nvSpPr>
          <p:cNvPr id="8" name="TextBox 7"/>
          <p:cNvSpPr txBox="1"/>
          <p:nvPr/>
        </p:nvSpPr>
        <p:spPr>
          <a:xfrm>
            <a:off x="5550644" y="6488668"/>
            <a:ext cx="3593356" cy="369332"/>
          </a:xfrm>
          <a:prstGeom prst="rect">
            <a:avLst/>
          </a:prstGeom>
          <a:noFill/>
        </p:spPr>
        <p:txBody>
          <a:bodyPr wrap="none" rtlCol="0">
            <a:spAutoFit/>
          </a:bodyPr>
          <a:lstStyle/>
          <a:p>
            <a:r>
              <a:rPr lang="en-US" dirty="0" smtClean="0"/>
              <a:t>BYU </a:t>
            </a:r>
            <a:r>
              <a:rPr lang="en-US" u="sng" dirty="0" smtClean="0"/>
              <a:t>D</a:t>
            </a:r>
            <a:r>
              <a:rPr lang="en-US" dirty="0" smtClean="0"/>
              <a:t>ata </a:t>
            </a:r>
            <a:r>
              <a:rPr lang="en-US" u="sng" dirty="0" smtClean="0"/>
              <a:t>E</a:t>
            </a:r>
            <a:r>
              <a:rPr lang="en-US" dirty="0" smtClean="0"/>
              <a:t>xtraction Research </a:t>
            </a:r>
            <a:r>
              <a:rPr lang="en-US" u="sng" dirty="0" smtClean="0"/>
              <a:t>G</a:t>
            </a:r>
            <a:r>
              <a:rPr lang="en-US" dirty="0" smtClean="0"/>
              <a:t>roup</a:t>
            </a:r>
            <a:endParaRPr lang="en-US" dirty="0"/>
          </a:p>
        </p:txBody>
      </p:sp>
      <p:pic>
        <p:nvPicPr>
          <p:cNvPr id="9" name="Picture 6" descr="https://encrypted-tbn2.gstatic.com/images?q=tbn:ANd9GcTgbibHZQyIWCgb-Fhl3HjVI5l9OaaiM3zHHNPVlYQh0dU_Z2tZjw"/>
          <p:cNvPicPr>
            <a:picLocks noChangeAspect="1" noChangeArrowheads="1"/>
          </p:cNvPicPr>
          <p:nvPr/>
        </p:nvPicPr>
        <p:blipFill>
          <a:blip r:embed="rId4" cstate="print"/>
          <a:srcRect/>
          <a:stretch>
            <a:fillRect/>
          </a:stretch>
        </p:blipFill>
        <p:spPr bwMode="auto">
          <a:xfrm>
            <a:off x="304800" y="5791200"/>
            <a:ext cx="1076325" cy="10763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ontology.DE.bmp"/>
          <p:cNvPicPr>
            <a:picLocks noChangeAspect="1"/>
          </p:cNvPicPr>
          <p:nvPr/>
        </p:nvPicPr>
        <p:blipFill>
          <a:blip r:embed="rId2" cstate="print"/>
          <a:stretch>
            <a:fillRect/>
          </a:stretch>
        </p:blipFill>
        <p:spPr>
          <a:xfrm>
            <a:off x="2057400" y="3124200"/>
            <a:ext cx="1195387" cy="759600"/>
          </a:xfrm>
          <a:prstGeom prst="rect">
            <a:avLst/>
          </a:prstGeom>
        </p:spPr>
      </p:pic>
      <p:sp>
        <p:nvSpPr>
          <p:cNvPr id="2" name="Title 1"/>
          <p:cNvSpPr>
            <a:spLocks noGrp="1"/>
          </p:cNvSpPr>
          <p:nvPr>
            <p:ph type="title"/>
          </p:nvPr>
        </p:nvSpPr>
        <p:spPr/>
        <p:txBody>
          <a:bodyPr>
            <a:normAutofit fontScale="90000"/>
          </a:bodyPr>
          <a:lstStyle/>
          <a:p>
            <a:r>
              <a:rPr lang="en-US" dirty="0" err="1" smtClean="0"/>
              <a:t>WoK</a:t>
            </a:r>
            <a:r>
              <a:rPr lang="en-US" dirty="0" smtClean="0"/>
              <a:t/>
            </a:r>
            <a:br>
              <a:rPr lang="en-US" dirty="0" smtClean="0"/>
            </a:br>
            <a:r>
              <a:rPr lang="en-US" sz="2700" dirty="0" smtClean="0"/>
              <a:t>(a </a:t>
            </a:r>
            <a:r>
              <a:rPr lang="en-US" sz="2700" dirty="0" smtClean="0"/>
              <a:t>Web of Knowledge </a:t>
            </a:r>
            <a:r>
              <a:rPr lang="en-US" sz="2700" dirty="0" smtClean="0"/>
              <a:t>superimposed </a:t>
            </a:r>
            <a:r>
              <a:rPr lang="en-US" sz="2700" dirty="0" smtClean="0"/>
              <a:t>over </a:t>
            </a:r>
            <a:r>
              <a:rPr lang="en-US" sz="2700" dirty="0" smtClean="0"/>
              <a:t>historical </a:t>
            </a:r>
            <a:r>
              <a:rPr lang="en-US" sz="2700" dirty="0" smtClean="0"/>
              <a:t>d</a:t>
            </a:r>
            <a:r>
              <a:rPr lang="en-US" sz="2700" dirty="0" smtClean="0"/>
              <a:t>ocuments</a:t>
            </a:r>
            <a:r>
              <a:rPr lang="en-US" sz="2700" dirty="0" smtClean="0"/>
              <a:t>)</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lyPage419.bmp"/>
          <p:cNvPicPr>
            <a:picLocks noChangeAspect="1"/>
          </p:cNvPicPr>
          <p:nvPr/>
        </p:nvPicPr>
        <p:blipFill>
          <a:blip r:embed="rId3" cstate="print"/>
          <a:stretch>
            <a:fillRect/>
          </a:stretch>
        </p:blipFill>
        <p:spPr>
          <a:xfrm>
            <a:off x="3657600" y="5181600"/>
            <a:ext cx="799621" cy="1276175"/>
          </a:xfrm>
          <a:prstGeom prst="rect">
            <a:avLst/>
          </a:prstGeom>
          <a:ln>
            <a:solidFill>
              <a:schemeClr val="tx1"/>
            </a:solidFill>
          </a:ln>
        </p:spPr>
      </p:pic>
      <p:sp>
        <p:nvSpPr>
          <p:cNvPr id="6" name="TextBox 5"/>
          <p:cNvSpPr txBox="1"/>
          <p:nvPr/>
        </p:nvSpPr>
        <p:spPr>
          <a:xfrm>
            <a:off x="1295400" y="5791200"/>
            <a:ext cx="343364"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7467600" y="5791200"/>
            <a:ext cx="343364"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3200400" y="1828800"/>
            <a:ext cx="2651495" cy="369332"/>
          </a:xfrm>
          <a:prstGeom prst="rect">
            <a:avLst/>
          </a:prstGeom>
          <a:noFill/>
          <a:ln>
            <a:solidFill>
              <a:schemeClr val="tx1"/>
            </a:solidFill>
          </a:ln>
        </p:spPr>
        <p:txBody>
          <a:bodyPr wrap="none" rtlCol="0">
            <a:spAutoFit/>
          </a:bodyPr>
          <a:lstStyle/>
          <a:p>
            <a:r>
              <a:rPr lang="en-US" dirty="0" smtClean="0"/>
              <a:t>grandchildren of Mary Ely</a:t>
            </a:r>
            <a:endParaRPr lang="en-US" dirty="0"/>
          </a:p>
        </p:txBody>
      </p:sp>
      <p:pic>
        <p:nvPicPr>
          <p:cNvPr id="12" name="Picture 11" descr="ontology.NT.bmp"/>
          <p:cNvPicPr>
            <a:picLocks noChangeAspect="1"/>
          </p:cNvPicPr>
          <p:nvPr/>
        </p:nvPicPr>
        <p:blipFill>
          <a:blip r:embed="rId4" cstate="print"/>
          <a:stretch>
            <a:fillRect/>
          </a:stretch>
        </p:blipFill>
        <p:spPr>
          <a:xfrm>
            <a:off x="3962400" y="3124200"/>
            <a:ext cx="1247775" cy="831047"/>
          </a:xfrm>
          <a:prstGeom prst="rect">
            <a:avLst/>
          </a:prstGeom>
        </p:spPr>
      </p:pic>
      <p:pic>
        <p:nvPicPr>
          <p:cNvPr id="14" name="Picture 13" descr="ontology.JP.bmp"/>
          <p:cNvPicPr>
            <a:picLocks noChangeAspect="1"/>
          </p:cNvPicPr>
          <p:nvPr/>
        </p:nvPicPr>
        <p:blipFill>
          <a:blip r:embed="rId5" cstate="print"/>
          <a:stretch>
            <a:fillRect/>
          </a:stretch>
        </p:blipFill>
        <p:spPr>
          <a:xfrm>
            <a:off x="5791200" y="2971800"/>
            <a:ext cx="1109663" cy="888701"/>
          </a:xfrm>
          <a:prstGeom prst="rect">
            <a:avLst/>
          </a:prstGeom>
        </p:spPr>
      </p:pic>
      <p:pic>
        <p:nvPicPr>
          <p:cNvPr id="15" name="Picture 14" descr="ElyPage417.bmp"/>
          <p:cNvPicPr>
            <a:picLocks noChangeAspect="1"/>
          </p:cNvPicPr>
          <p:nvPr/>
        </p:nvPicPr>
        <p:blipFill>
          <a:blip r:embed="rId6" cstate="print"/>
          <a:stretch>
            <a:fillRect/>
          </a:stretch>
        </p:blipFill>
        <p:spPr>
          <a:xfrm>
            <a:off x="1676400" y="5181600"/>
            <a:ext cx="807735" cy="1295400"/>
          </a:xfrm>
          <a:prstGeom prst="rect">
            <a:avLst/>
          </a:prstGeom>
          <a:ln>
            <a:solidFill>
              <a:schemeClr val="tx1"/>
            </a:solidFill>
          </a:ln>
        </p:spPr>
      </p:pic>
      <p:pic>
        <p:nvPicPr>
          <p:cNvPr id="16" name="Picture 15" descr="ElyPage418.bmp"/>
          <p:cNvPicPr>
            <a:picLocks noChangeAspect="1"/>
          </p:cNvPicPr>
          <p:nvPr/>
        </p:nvPicPr>
        <p:blipFill>
          <a:blip r:embed="rId7" cstate="print"/>
          <a:stretch>
            <a:fillRect/>
          </a:stretch>
        </p:blipFill>
        <p:spPr>
          <a:xfrm>
            <a:off x="2667000" y="5181600"/>
            <a:ext cx="808208" cy="1295400"/>
          </a:xfrm>
          <a:prstGeom prst="rect">
            <a:avLst/>
          </a:prstGeom>
          <a:ln>
            <a:solidFill>
              <a:schemeClr val="tx1"/>
            </a:solidFill>
          </a:ln>
        </p:spPr>
      </p:pic>
      <p:pic>
        <p:nvPicPr>
          <p:cNvPr id="18" name="Picture 17" descr="ElyPage420.bmp"/>
          <p:cNvPicPr>
            <a:picLocks noChangeAspect="1"/>
          </p:cNvPicPr>
          <p:nvPr/>
        </p:nvPicPr>
        <p:blipFill>
          <a:blip r:embed="rId8" cstate="print"/>
          <a:stretch>
            <a:fillRect/>
          </a:stretch>
        </p:blipFill>
        <p:spPr>
          <a:xfrm>
            <a:off x="4648200" y="5181600"/>
            <a:ext cx="807735" cy="1295400"/>
          </a:xfrm>
          <a:prstGeom prst="rect">
            <a:avLst/>
          </a:prstGeom>
          <a:ln>
            <a:solidFill>
              <a:schemeClr val="tx1"/>
            </a:solidFill>
          </a:ln>
        </p:spPr>
      </p:pic>
      <p:pic>
        <p:nvPicPr>
          <p:cNvPr id="19" name="Picture 18" descr="ElyPage421.bmp"/>
          <p:cNvPicPr>
            <a:picLocks noChangeAspect="1"/>
          </p:cNvPicPr>
          <p:nvPr/>
        </p:nvPicPr>
        <p:blipFill>
          <a:blip r:embed="rId9" cstate="print"/>
          <a:stretch>
            <a:fillRect/>
          </a:stretch>
        </p:blipFill>
        <p:spPr>
          <a:xfrm>
            <a:off x="5638800" y="5181600"/>
            <a:ext cx="815318" cy="1306794"/>
          </a:xfrm>
          <a:prstGeom prst="rect">
            <a:avLst/>
          </a:prstGeom>
          <a:ln>
            <a:solidFill>
              <a:schemeClr val="tx1"/>
            </a:solidFill>
          </a:ln>
        </p:spPr>
      </p:pic>
      <p:pic>
        <p:nvPicPr>
          <p:cNvPr id="20" name="Picture 19" descr="ElyPage422.bmp"/>
          <p:cNvPicPr>
            <a:picLocks noChangeAspect="1"/>
          </p:cNvPicPr>
          <p:nvPr/>
        </p:nvPicPr>
        <p:blipFill>
          <a:blip r:embed="rId10" cstate="print"/>
          <a:stretch>
            <a:fillRect/>
          </a:stretch>
        </p:blipFill>
        <p:spPr>
          <a:xfrm>
            <a:off x="6629400" y="5181600"/>
            <a:ext cx="808208" cy="1295400"/>
          </a:xfrm>
          <a:prstGeom prst="rect">
            <a:avLst/>
          </a:prstGeom>
          <a:ln>
            <a:solidFill>
              <a:schemeClr val="tx1"/>
            </a:solidFill>
          </a:ln>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44196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24" descr="QueryResult3.bmp"/>
          <p:cNvPicPr>
            <a:picLocks noChangeAspect="1"/>
          </p:cNvPicPr>
          <p:nvPr/>
        </p:nvPicPr>
        <p:blipFill>
          <a:blip r:embed="rId11" cstate="print"/>
          <a:stretch>
            <a:fillRect/>
          </a:stretch>
        </p:blipFill>
        <p:spPr>
          <a:xfrm>
            <a:off x="280988" y="1932215"/>
            <a:ext cx="2483984" cy="1391588"/>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200400" y="1828800"/>
            <a:ext cx="2651495" cy="369332"/>
          </a:xfrm>
          <a:prstGeom prst="rect">
            <a:avLst/>
          </a:prstGeom>
          <a:noFill/>
          <a:ln>
            <a:solidFill>
              <a:schemeClr val="tx1"/>
            </a:solidFill>
          </a:ln>
        </p:spPr>
        <p:txBody>
          <a:bodyPr wrap="none" rtlCol="0">
            <a:spAutoFit/>
          </a:bodyPr>
          <a:lstStyle/>
          <a:p>
            <a:r>
              <a:rPr lang="en-US" dirty="0" smtClean="0"/>
              <a:t>grandchildren of Mary Ely</a:t>
            </a:r>
            <a:endParaRPr lang="en-US" dirty="0"/>
          </a:p>
        </p:txBody>
      </p:sp>
      <p:pic>
        <p:nvPicPr>
          <p:cNvPr id="13" name="Picture 12" descr="ontology.DE.bmp"/>
          <p:cNvPicPr>
            <a:picLocks noChangeAspect="1"/>
          </p:cNvPicPr>
          <p:nvPr/>
        </p:nvPicPr>
        <p:blipFill>
          <a:blip r:embed="rId3" cstate="print"/>
          <a:stretch>
            <a:fillRect/>
          </a:stretch>
        </p:blipFill>
        <p:spPr>
          <a:xfrm>
            <a:off x="2057400" y="3124200"/>
            <a:ext cx="1195387" cy="759600"/>
          </a:xfrm>
          <a:prstGeom prst="rect">
            <a:avLst/>
          </a:prstGeom>
        </p:spPr>
      </p:pic>
      <p:sp>
        <p:nvSpPr>
          <p:cNvPr id="2" name="Title 1"/>
          <p:cNvSpPr>
            <a:spLocks noGrp="1"/>
          </p:cNvSpPr>
          <p:nvPr>
            <p:ph type="title"/>
          </p:nvPr>
        </p:nvSpPr>
        <p:spPr/>
        <p:txBody>
          <a:bodyPr>
            <a:normAutofit fontScale="90000"/>
          </a:bodyPr>
          <a:lstStyle/>
          <a:p>
            <a:r>
              <a:rPr lang="en-US" dirty="0" err="1" smtClean="0"/>
              <a:t>WoK</a:t>
            </a:r>
            <a:r>
              <a:rPr lang="en-US" dirty="0" smtClean="0"/>
              <a:t/>
            </a:r>
            <a:br>
              <a:rPr lang="en-US" dirty="0" smtClean="0"/>
            </a:br>
            <a:r>
              <a:rPr lang="en-US" sz="2700" dirty="0" smtClean="0"/>
              <a:t>(a </a:t>
            </a:r>
            <a:r>
              <a:rPr lang="en-US" sz="2700" dirty="0" smtClean="0"/>
              <a:t>Web of Knowledge </a:t>
            </a:r>
            <a:r>
              <a:rPr lang="en-US" sz="2700" dirty="0" smtClean="0"/>
              <a:t>superimposed </a:t>
            </a:r>
            <a:r>
              <a:rPr lang="en-US" sz="2700" dirty="0" smtClean="0"/>
              <a:t>over </a:t>
            </a:r>
            <a:r>
              <a:rPr lang="en-US" sz="2700" dirty="0" smtClean="0"/>
              <a:t>historical </a:t>
            </a:r>
            <a:r>
              <a:rPr lang="en-US" sz="2700" dirty="0" smtClean="0"/>
              <a:t>d</a:t>
            </a:r>
            <a:r>
              <a:rPr lang="en-US" sz="2700" dirty="0" smtClean="0"/>
              <a:t>ocuments</a:t>
            </a:r>
            <a:r>
              <a:rPr lang="en-US" sz="2700" dirty="0" smtClean="0"/>
              <a:t>)</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lyPage419.bmp"/>
          <p:cNvPicPr>
            <a:picLocks noChangeAspect="1"/>
          </p:cNvPicPr>
          <p:nvPr/>
        </p:nvPicPr>
        <p:blipFill>
          <a:blip r:embed="rId4" cstate="print"/>
          <a:stretch>
            <a:fillRect/>
          </a:stretch>
        </p:blipFill>
        <p:spPr>
          <a:xfrm>
            <a:off x="3657600" y="5181600"/>
            <a:ext cx="799621" cy="1276175"/>
          </a:xfrm>
          <a:prstGeom prst="rect">
            <a:avLst/>
          </a:prstGeom>
          <a:ln>
            <a:solidFill>
              <a:schemeClr val="tx1"/>
            </a:solidFill>
          </a:ln>
        </p:spPr>
      </p:pic>
      <p:sp>
        <p:nvSpPr>
          <p:cNvPr id="6" name="TextBox 5"/>
          <p:cNvSpPr txBox="1"/>
          <p:nvPr/>
        </p:nvSpPr>
        <p:spPr>
          <a:xfrm>
            <a:off x="1295400" y="5791200"/>
            <a:ext cx="343364"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7467600" y="5791200"/>
            <a:ext cx="343364" cy="369332"/>
          </a:xfrm>
          <a:prstGeom prst="rect">
            <a:avLst/>
          </a:prstGeom>
          <a:noFill/>
        </p:spPr>
        <p:txBody>
          <a:bodyPr wrap="none" rtlCol="0">
            <a:spAutoFit/>
          </a:bodyPr>
          <a:lstStyle/>
          <a:p>
            <a:r>
              <a:rPr lang="en-US" dirty="0" smtClean="0"/>
              <a:t>…</a:t>
            </a:r>
            <a:endParaRPr lang="en-US" dirty="0"/>
          </a:p>
        </p:txBody>
      </p:sp>
      <p:pic>
        <p:nvPicPr>
          <p:cNvPr id="12" name="Picture 11" descr="ontology.NT.bmp"/>
          <p:cNvPicPr>
            <a:picLocks noChangeAspect="1"/>
          </p:cNvPicPr>
          <p:nvPr/>
        </p:nvPicPr>
        <p:blipFill>
          <a:blip r:embed="rId5" cstate="print"/>
          <a:stretch>
            <a:fillRect/>
          </a:stretch>
        </p:blipFill>
        <p:spPr>
          <a:xfrm>
            <a:off x="3962400" y="3124200"/>
            <a:ext cx="1247775" cy="831047"/>
          </a:xfrm>
          <a:prstGeom prst="rect">
            <a:avLst/>
          </a:prstGeom>
        </p:spPr>
      </p:pic>
      <p:pic>
        <p:nvPicPr>
          <p:cNvPr id="14" name="Picture 13" descr="ontology.JP.bmp"/>
          <p:cNvPicPr>
            <a:picLocks noChangeAspect="1"/>
          </p:cNvPicPr>
          <p:nvPr/>
        </p:nvPicPr>
        <p:blipFill>
          <a:blip r:embed="rId6" cstate="print"/>
          <a:stretch>
            <a:fillRect/>
          </a:stretch>
        </p:blipFill>
        <p:spPr>
          <a:xfrm>
            <a:off x="5791200" y="2971800"/>
            <a:ext cx="1109663" cy="888701"/>
          </a:xfrm>
          <a:prstGeom prst="rect">
            <a:avLst/>
          </a:prstGeom>
        </p:spPr>
      </p:pic>
      <p:pic>
        <p:nvPicPr>
          <p:cNvPr id="15" name="Picture 14" descr="ElyPage417.bmp"/>
          <p:cNvPicPr>
            <a:picLocks noChangeAspect="1"/>
          </p:cNvPicPr>
          <p:nvPr/>
        </p:nvPicPr>
        <p:blipFill>
          <a:blip r:embed="rId7" cstate="print"/>
          <a:stretch>
            <a:fillRect/>
          </a:stretch>
        </p:blipFill>
        <p:spPr>
          <a:xfrm>
            <a:off x="1676400" y="5181600"/>
            <a:ext cx="807735" cy="1295400"/>
          </a:xfrm>
          <a:prstGeom prst="rect">
            <a:avLst/>
          </a:prstGeom>
          <a:ln>
            <a:solidFill>
              <a:schemeClr val="tx1"/>
            </a:solidFill>
          </a:ln>
        </p:spPr>
      </p:pic>
      <p:pic>
        <p:nvPicPr>
          <p:cNvPr id="16" name="Picture 15" descr="ElyPage418.bmp"/>
          <p:cNvPicPr>
            <a:picLocks noChangeAspect="1"/>
          </p:cNvPicPr>
          <p:nvPr/>
        </p:nvPicPr>
        <p:blipFill>
          <a:blip r:embed="rId8" cstate="print"/>
          <a:stretch>
            <a:fillRect/>
          </a:stretch>
        </p:blipFill>
        <p:spPr>
          <a:xfrm>
            <a:off x="2667000" y="5181600"/>
            <a:ext cx="808208" cy="1295400"/>
          </a:xfrm>
          <a:prstGeom prst="rect">
            <a:avLst/>
          </a:prstGeom>
          <a:ln>
            <a:solidFill>
              <a:schemeClr val="tx1"/>
            </a:solidFill>
          </a:ln>
        </p:spPr>
      </p:pic>
      <p:pic>
        <p:nvPicPr>
          <p:cNvPr id="18" name="Picture 17" descr="ElyPage420.bmp"/>
          <p:cNvPicPr>
            <a:picLocks noChangeAspect="1"/>
          </p:cNvPicPr>
          <p:nvPr/>
        </p:nvPicPr>
        <p:blipFill>
          <a:blip r:embed="rId9" cstate="print"/>
          <a:stretch>
            <a:fillRect/>
          </a:stretch>
        </p:blipFill>
        <p:spPr>
          <a:xfrm>
            <a:off x="4648200" y="5181600"/>
            <a:ext cx="807735" cy="1295400"/>
          </a:xfrm>
          <a:prstGeom prst="rect">
            <a:avLst/>
          </a:prstGeom>
          <a:ln>
            <a:solidFill>
              <a:schemeClr val="tx1"/>
            </a:solidFill>
          </a:ln>
        </p:spPr>
      </p:pic>
      <p:pic>
        <p:nvPicPr>
          <p:cNvPr id="19" name="Picture 18" descr="ElyPage421.bmp"/>
          <p:cNvPicPr>
            <a:picLocks noChangeAspect="1"/>
          </p:cNvPicPr>
          <p:nvPr/>
        </p:nvPicPr>
        <p:blipFill>
          <a:blip r:embed="rId10" cstate="print"/>
          <a:stretch>
            <a:fillRect/>
          </a:stretch>
        </p:blipFill>
        <p:spPr>
          <a:xfrm>
            <a:off x="5638800" y="5181600"/>
            <a:ext cx="815318" cy="1306794"/>
          </a:xfrm>
          <a:prstGeom prst="rect">
            <a:avLst/>
          </a:prstGeom>
          <a:ln>
            <a:solidFill>
              <a:schemeClr val="tx1"/>
            </a:solidFill>
          </a:ln>
        </p:spPr>
      </p:pic>
      <p:pic>
        <p:nvPicPr>
          <p:cNvPr id="20" name="Picture 19" descr="ElyPage422.bmp"/>
          <p:cNvPicPr>
            <a:picLocks noChangeAspect="1"/>
          </p:cNvPicPr>
          <p:nvPr/>
        </p:nvPicPr>
        <p:blipFill>
          <a:blip r:embed="rId11" cstate="print"/>
          <a:stretch>
            <a:fillRect/>
          </a:stretch>
        </p:blipFill>
        <p:spPr>
          <a:xfrm>
            <a:off x="6629400" y="5181600"/>
            <a:ext cx="808208" cy="1295400"/>
          </a:xfrm>
          <a:prstGeom prst="rect">
            <a:avLst/>
          </a:prstGeom>
          <a:ln>
            <a:solidFill>
              <a:schemeClr val="tx1"/>
            </a:solidFill>
          </a:ln>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44196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3657600" y="2743200"/>
            <a:ext cx="3200400" cy="16764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343400" y="5257800"/>
            <a:ext cx="1752600" cy="8382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28" descr="HighlightedPage3.bmp"/>
          <p:cNvPicPr>
            <a:picLocks noChangeAspect="1"/>
          </p:cNvPicPr>
          <p:nvPr/>
        </p:nvPicPr>
        <p:blipFill>
          <a:blip r:embed="rId12" cstate="print"/>
          <a:stretch>
            <a:fillRect/>
          </a:stretch>
        </p:blipFill>
        <p:spPr>
          <a:xfrm>
            <a:off x="6100082" y="1947182"/>
            <a:ext cx="2956832" cy="3309136"/>
          </a:xfrm>
          <a:prstGeom prst="rect">
            <a:avLst/>
          </a:prstGeom>
          <a:ln>
            <a:noFill/>
          </a:ln>
        </p:spPr>
      </p:pic>
      <p:pic>
        <p:nvPicPr>
          <p:cNvPr id="34" name="Picture 33" descr="QueryResult3.bmp"/>
          <p:cNvPicPr>
            <a:picLocks noChangeAspect="1"/>
          </p:cNvPicPr>
          <p:nvPr/>
        </p:nvPicPr>
        <p:blipFill>
          <a:blip r:embed="rId13" cstate="print"/>
          <a:stretch>
            <a:fillRect/>
          </a:stretch>
        </p:blipFill>
        <p:spPr>
          <a:xfrm>
            <a:off x="280988" y="1932215"/>
            <a:ext cx="2483984" cy="1391588"/>
          </a:xfrm>
          <a:prstGeom prst="rect">
            <a:avLst/>
          </a:prstGeom>
          <a:ln w="12700">
            <a:solidFill>
              <a:schemeClr val="tx1"/>
            </a:solidFill>
          </a:ln>
        </p:spPr>
      </p:pic>
      <p:pic>
        <p:nvPicPr>
          <p:cNvPr id="35" name="Picture 34" descr="ReasoningChain3.bmp"/>
          <p:cNvPicPr>
            <a:picLocks noChangeAspect="1"/>
          </p:cNvPicPr>
          <p:nvPr/>
        </p:nvPicPr>
        <p:blipFill>
          <a:blip r:embed="rId14" cstate="print"/>
          <a:stretch>
            <a:fillRect/>
          </a:stretch>
        </p:blipFill>
        <p:spPr>
          <a:xfrm>
            <a:off x="284616" y="3492728"/>
            <a:ext cx="2697992" cy="1565501"/>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Issues</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Inference with large sets of assertions</a:t>
            </a:r>
          </a:p>
          <a:p>
            <a:endParaRPr lang="en-US" dirty="0" smtClean="0"/>
          </a:p>
          <a:p>
            <a:r>
              <a:rPr lang="en-US" dirty="0" err="1" smtClean="0"/>
              <a:t>Satisfiability</a:t>
            </a:r>
            <a:r>
              <a:rPr lang="en-US" dirty="0" smtClean="0"/>
              <a:t> over more expressive constraints</a:t>
            </a:r>
          </a:p>
          <a:p>
            <a:endParaRPr lang="en-US" dirty="0" smtClean="0"/>
          </a:p>
          <a:p>
            <a:r>
              <a:rPr lang="en-US" dirty="0" smtClean="0"/>
              <a:t>Uncertainty</a:t>
            </a:r>
          </a:p>
          <a:p>
            <a:pPr lvl="1"/>
            <a:r>
              <a:rPr lang="en-US" dirty="0" smtClean="0"/>
              <a:t>Constraint violation search</a:t>
            </a:r>
          </a:p>
          <a:p>
            <a:pPr lvl="1"/>
            <a:r>
              <a:rPr lang="en-US" dirty="0" smtClean="0"/>
              <a:t>Probabilistic description logics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Q1: Scalability?</a:t>
            </a:r>
            <a:endParaRPr lang="en-US" dirty="0"/>
          </a:p>
        </p:txBody>
      </p:sp>
      <p:sp>
        <p:nvSpPr>
          <p:cNvPr id="3" name="Content Placeholder 2"/>
          <p:cNvSpPr>
            <a:spLocks noGrp="1"/>
          </p:cNvSpPr>
          <p:nvPr>
            <p:ph idx="1"/>
          </p:nvPr>
        </p:nvSpPr>
        <p:spPr>
          <a:xfrm>
            <a:off x="457200" y="1981200"/>
            <a:ext cx="8458200" cy="4191000"/>
          </a:xfrm>
        </p:spPr>
        <p:txBody>
          <a:bodyPr>
            <a:normAutofit/>
          </a:bodyPr>
          <a:lstStyle/>
          <a:p>
            <a:r>
              <a:rPr lang="en-US" dirty="0" smtClean="0"/>
              <a:t>4.25 </a:t>
            </a:r>
            <a:r>
              <a:rPr lang="en-US" dirty="0" smtClean="0">
                <a:sym typeface="Symbol"/>
              </a:rPr>
              <a:t></a:t>
            </a:r>
            <a:r>
              <a:rPr lang="en-US" dirty="0" smtClean="0"/>
              <a:t> 10</a:t>
            </a:r>
            <a:r>
              <a:rPr lang="en-US" baseline="30000" dirty="0" smtClean="0"/>
              <a:t>12</a:t>
            </a:r>
            <a:r>
              <a:rPr lang="en-US" dirty="0" smtClean="0"/>
              <a:t> assertions, </a:t>
            </a:r>
            <a:r>
              <a:rPr lang="en-US" dirty="0" smtClean="0"/>
              <a:t>about </a:t>
            </a:r>
            <a:r>
              <a:rPr lang="en-US" dirty="0" smtClean="0"/>
              <a:t>half inferred</a:t>
            </a:r>
          </a:p>
          <a:p>
            <a:endParaRPr lang="en-US" dirty="0" smtClean="0"/>
          </a:p>
          <a:p>
            <a:r>
              <a:rPr lang="en-US" dirty="0" smtClean="0"/>
              <a:t>Conceptual model growth                                        (via new inferred assertion types)</a:t>
            </a:r>
          </a:p>
          <a:p>
            <a:endParaRPr lang="en-US" dirty="0" smtClean="0"/>
          </a:p>
          <a:p>
            <a:r>
              <a:rPr lang="en-US" dirty="0" smtClean="0"/>
              <a:t>(Dynamic) semantic index</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David W. Embley\My Documents\WoK\Dagstuhl13\n-ary.png"/>
          <p:cNvPicPr>
            <a:picLocks noChangeAspect="1" noChangeArrowheads="1"/>
          </p:cNvPicPr>
          <p:nvPr/>
        </p:nvPicPr>
        <p:blipFill>
          <a:blip r:embed="rId3" cstate="print"/>
          <a:srcRect/>
          <a:stretch>
            <a:fillRect/>
          </a:stretch>
        </p:blipFill>
        <p:spPr bwMode="auto">
          <a:xfrm>
            <a:off x="5946333" y="4743082"/>
            <a:ext cx="2515615" cy="1959730"/>
          </a:xfrm>
          <a:prstGeom prst="rect">
            <a:avLst/>
          </a:prstGeom>
          <a:noFill/>
        </p:spPr>
      </p:pic>
      <p:pic>
        <p:nvPicPr>
          <p:cNvPr id="37" name="Picture 2" descr="C:\Documents and Settings\David W. Embley\My Documents\WoK\Dagstuhl13\ABCDE.png"/>
          <p:cNvPicPr>
            <a:picLocks noChangeAspect="1" noChangeArrowheads="1"/>
          </p:cNvPicPr>
          <p:nvPr/>
        </p:nvPicPr>
        <p:blipFill>
          <a:blip r:embed="rId4" cstate="print"/>
          <a:srcRect/>
          <a:stretch>
            <a:fillRect/>
          </a:stretch>
        </p:blipFill>
        <p:spPr bwMode="auto">
          <a:xfrm>
            <a:off x="5760831" y="2278428"/>
            <a:ext cx="2448783" cy="1730222"/>
          </a:xfrm>
          <a:prstGeom prst="rect">
            <a:avLst/>
          </a:prstGeom>
          <a:noFill/>
        </p:spPr>
      </p:pic>
      <p:sp>
        <p:nvSpPr>
          <p:cNvPr id="2" name="Title 1"/>
          <p:cNvSpPr>
            <a:spLocks noGrp="1"/>
          </p:cNvSpPr>
          <p:nvPr>
            <p:ph type="title"/>
          </p:nvPr>
        </p:nvSpPr>
        <p:spPr>
          <a:xfrm>
            <a:off x="152400" y="76200"/>
            <a:ext cx="8839200" cy="1143000"/>
          </a:xfrm>
        </p:spPr>
        <p:txBody>
          <a:bodyPr>
            <a:normAutofit/>
          </a:bodyPr>
          <a:lstStyle/>
          <a:p>
            <a:r>
              <a:rPr lang="en-US" dirty="0" smtClean="0"/>
              <a:t>Q2: </a:t>
            </a:r>
            <a:r>
              <a:rPr lang="en-US" dirty="0" err="1" smtClean="0"/>
              <a:t>Satisfiability</a:t>
            </a:r>
            <a:r>
              <a:rPr lang="en-US" dirty="0" smtClean="0"/>
              <a:t>? </a:t>
            </a:r>
            <a:endParaRPr lang="en-US" dirty="0"/>
          </a:p>
        </p:txBody>
      </p:sp>
      <p:sp>
        <p:nvSpPr>
          <p:cNvPr id="3" name="Content Placeholder 2"/>
          <p:cNvSpPr>
            <a:spLocks noGrp="1"/>
          </p:cNvSpPr>
          <p:nvPr>
            <p:ph idx="1"/>
          </p:nvPr>
        </p:nvSpPr>
        <p:spPr>
          <a:xfrm>
            <a:off x="457200" y="1219200"/>
            <a:ext cx="8229600" cy="4525963"/>
          </a:xfrm>
        </p:spPr>
        <p:txBody>
          <a:bodyPr/>
          <a:lstStyle/>
          <a:p>
            <a:pPr>
              <a:buNone/>
            </a:pPr>
            <a:r>
              <a:rPr lang="en-US" dirty="0" smtClean="0"/>
              <a:t>Basic Tableau Algorithm &amp; OSM?</a:t>
            </a:r>
          </a:p>
          <a:p>
            <a:endParaRPr lang="en-US" dirty="0" smtClean="0"/>
          </a:p>
          <a:p>
            <a:endParaRPr lang="en-US" dirty="0" smtClean="0"/>
          </a:p>
          <a:p>
            <a:pPr>
              <a:buNone/>
            </a:pPr>
            <a:endParaRPr lang="en-US" dirty="0" smtClean="0"/>
          </a:p>
          <a:p>
            <a:endParaRPr lang="en-US" dirty="0" smtClean="0"/>
          </a:p>
          <a:p>
            <a:pPr>
              <a:buNone/>
            </a:pPr>
            <a:endParaRPr lang="en-US" dirty="0" smtClean="0"/>
          </a:p>
          <a:p>
            <a:pPr>
              <a:buNone/>
            </a:pPr>
            <a:r>
              <a:rPr lang="en-US" dirty="0" smtClean="0"/>
              <a:t>n-</a:t>
            </a:r>
            <a:r>
              <a:rPr lang="en-US" dirty="0" err="1" smtClean="0"/>
              <a:t>ary</a:t>
            </a:r>
            <a:r>
              <a:rPr lang="en-US" dirty="0" smtClean="0"/>
              <a:t> (n &gt; 2)?</a:t>
            </a:r>
            <a:endParaRPr lang="en-US" dirty="0"/>
          </a:p>
        </p:txBody>
      </p:sp>
      <p:sp>
        <p:nvSpPr>
          <p:cNvPr id="6" name="Rectangle 5"/>
          <p:cNvSpPr/>
          <p:nvPr/>
        </p:nvSpPr>
        <p:spPr>
          <a:xfrm>
            <a:off x="6810998" y="5410200"/>
            <a:ext cx="6858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Marriage</a:t>
            </a:r>
            <a:endParaRPr lang="en-US" sz="1050" dirty="0"/>
          </a:p>
        </p:txBody>
      </p:sp>
      <p:cxnSp>
        <p:nvCxnSpPr>
          <p:cNvPr id="8" name="Straight Arrow Connector 7"/>
          <p:cNvCxnSpPr/>
          <p:nvPr/>
        </p:nvCxnSpPr>
        <p:spPr>
          <a:xfrm flipV="1">
            <a:off x="7496798" y="5179102"/>
            <a:ext cx="350553" cy="231099"/>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46402" y="5867400"/>
            <a:ext cx="1874" cy="443459"/>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473719" y="5156616"/>
            <a:ext cx="337279" cy="254833"/>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623417" y="2311077"/>
            <a:ext cx="1922804" cy="1815882"/>
            <a:chOff x="3623417" y="2311077"/>
            <a:chExt cx="1922804" cy="1815882"/>
          </a:xfrm>
        </p:grpSpPr>
        <p:sp>
          <p:nvSpPr>
            <p:cNvPr id="23" name="Rectangle 22"/>
            <p:cNvSpPr/>
            <p:nvPr/>
          </p:nvSpPr>
          <p:spPr>
            <a:xfrm>
              <a:off x="3623417" y="2311077"/>
              <a:ext cx="1922804" cy="1815882"/>
            </a:xfrm>
            <a:prstGeom prst="rect">
              <a:avLst/>
            </a:prstGeom>
          </p:spPr>
          <p:txBody>
            <a:bodyPr wrap="square">
              <a:spAutoFit/>
            </a:bodyPr>
            <a:lstStyle/>
            <a:p>
              <a:r>
                <a:rPr lang="en-US" sz="1600" dirty="0" smtClean="0">
                  <a:solidFill>
                    <a:srgbClr val="000000"/>
                  </a:solidFill>
                  <a:cs typeface="Arial" pitchFamily="34" charset="0"/>
                  <a:sym typeface="Arial" pitchFamily="34" charset="0"/>
                </a:rPr>
                <a:t>(</a:t>
              </a:r>
              <a:r>
                <a:rPr lang="en-US" sz="1600" dirty="0" smtClean="0">
                  <a:solidFill>
                    <a:srgbClr val="000000"/>
                  </a:solidFill>
                  <a:cs typeface="Arial" pitchFamily="34" charset="0"/>
                  <a:sym typeface="Symbol"/>
                </a:rPr>
                <a:t>1 AD)</a:t>
              </a:r>
              <a:r>
                <a:rPr lang="en-US" sz="1600" dirty="0" smtClean="0">
                  <a:solidFill>
                    <a:srgbClr val="000000"/>
                  </a:solidFill>
                </a:rPr>
                <a:t> </a:t>
              </a:r>
              <a:r>
                <a:rPr lang="en-US" sz="1600" dirty="0" smtClean="0">
                  <a:solidFill>
                    <a:srgbClr val="000000"/>
                  </a:solidFill>
                  <a:cs typeface="Arial" pitchFamily="34" charset="0"/>
                </a:rPr>
                <a:t>Π</a:t>
              </a:r>
              <a:r>
                <a:rPr lang="en-US" sz="1600" dirty="0" smtClean="0">
                  <a:solidFill>
                    <a:srgbClr val="000000"/>
                  </a:solidFill>
                </a:rPr>
                <a:t> (</a:t>
              </a:r>
              <a:r>
                <a:rPr lang="en-US" sz="1600" dirty="0" smtClean="0">
                  <a:solidFill>
                    <a:srgbClr val="000000"/>
                  </a:solidFill>
                  <a:sym typeface="Symbol"/>
                </a:rPr>
                <a:t>1 AD)</a:t>
              </a:r>
            </a:p>
            <a:p>
              <a:r>
                <a:rPr lang="en-US" sz="1600" dirty="0" smtClean="0">
                  <a:solidFill>
                    <a:srgbClr val="000000"/>
                  </a:solidFill>
                  <a:cs typeface="Arial" pitchFamily="34" charset="0"/>
                  <a:sym typeface="Arial" pitchFamily="34" charset="0"/>
                </a:rPr>
                <a:t>(</a:t>
              </a:r>
              <a:r>
                <a:rPr lang="en-US" sz="1600" dirty="0" smtClean="0">
                  <a:solidFill>
                    <a:srgbClr val="000000"/>
                  </a:solidFill>
                  <a:cs typeface="Arial" pitchFamily="34" charset="0"/>
                  <a:sym typeface="Symbol"/>
                </a:rPr>
                <a:t>1 AD</a:t>
              </a:r>
              <a:r>
                <a:rPr lang="en-US" sz="1600" baseline="30000" dirty="0" smtClean="0">
                  <a:solidFill>
                    <a:srgbClr val="000000"/>
                  </a:solidFill>
                  <a:cs typeface="Arial" pitchFamily="34" charset="0"/>
                  <a:sym typeface="Symbol"/>
                </a:rPr>
                <a:t> </a:t>
              </a:r>
              <a:r>
                <a:rPr lang="en-US" sz="1600" dirty="0" smtClean="0">
                  <a:solidFill>
                    <a:srgbClr val="000000"/>
                  </a:solidFill>
                  <a:cs typeface="Arial" pitchFamily="34" charset="0"/>
                  <a:sym typeface="Symbol"/>
                </a:rPr>
                <a:t>)</a:t>
              </a:r>
              <a:r>
                <a:rPr lang="en-US" sz="1600" dirty="0" smtClean="0">
                  <a:solidFill>
                    <a:srgbClr val="000000"/>
                  </a:solidFill>
                </a:rPr>
                <a:t> </a:t>
              </a:r>
              <a:r>
                <a:rPr lang="en-US" sz="1600" dirty="0" smtClean="0">
                  <a:solidFill>
                    <a:srgbClr val="000000"/>
                  </a:solidFill>
                  <a:cs typeface="Arial" pitchFamily="34" charset="0"/>
                </a:rPr>
                <a:t>Π</a:t>
              </a:r>
              <a:r>
                <a:rPr lang="en-US" sz="1600" dirty="0" smtClean="0">
                  <a:solidFill>
                    <a:srgbClr val="000000"/>
                  </a:solidFill>
                </a:rPr>
                <a:t> (</a:t>
              </a:r>
              <a:r>
                <a:rPr lang="en-US" sz="1600" dirty="0" smtClean="0">
                  <a:solidFill>
                    <a:srgbClr val="000000"/>
                  </a:solidFill>
                  <a:sym typeface="Symbol"/>
                </a:rPr>
                <a:t>1 AD</a:t>
              </a:r>
              <a:r>
                <a:rPr lang="en-US" sz="1600" baseline="30000" dirty="0" smtClean="0">
                  <a:solidFill>
                    <a:srgbClr val="000000"/>
                  </a:solidFill>
                  <a:cs typeface="Arial" pitchFamily="34" charset="0"/>
                  <a:sym typeface="Symbol"/>
                </a:rPr>
                <a:t> </a:t>
              </a:r>
              <a:r>
                <a:rPr lang="en-US" sz="1600" dirty="0" smtClean="0">
                  <a:solidFill>
                    <a:srgbClr val="000000"/>
                  </a:solidFill>
                  <a:sym typeface="Symbol"/>
                </a:rPr>
                <a:t>)</a:t>
              </a:r>
            </a:p>
            <a:p>
              <a:r>
                <a:rPr lang="en-US" sz="1600" dirty="0" smtClean="0">
                  <a:solidFill>
                    <a:srgbClr val="000000"/>
                  </a:solidFill>
                  <a:cs typeface="Arial" pitchFamily="34" charset="0"/>
                  <a:sym typeface="Arial" pitchFamily="34" charset="0"/>
                </a:rPr>
                <a:t>(</a:t>
              </a:r>
              <a:r>
                <a:rPr lang="en-US" sz="1600" dirty="0" smtClean="0">
                  <a:solidFill>
                    <a:srgbClr val="000000"/>
                  </a:solidFill>
                  <a:cs typeface="Arial" pitchFamily="34" charset="0"/>
                  <a:sym typeface="Symbol"/>
                </a:rPr>
                <a:t>1 CE</a:t>
              </a:r>
              <a:r>
                <a:rPr lang="en-US" sz="1600" baseline="30000" dirty="0" smtClean="0">
                  <a:solidFill>
                    <a:srgbClr val="000000"/>
                  </a:solidFill>
                  <a:cs typeface="Arial" pitchFamily="34" charset="0"/>
                  <a:sym typeface="Symbol"/>
                </a:rPr>
                <a:t> </a:t>
              </a:r>
              <a:r>
                <a:rPr lang="en-US" sz="1600" dirty="0" smtClean="0">
                  <a:solidFill>
                    <a:srgbClr val="000000"/>
                  </a:solidFill>
                  <a:cs typeface="Arial" pitchFamily="34" charset="0"/>
                  <a:sym typeface="Symbol"/>
                </a:rPr>
                <a:t>)</a:t>
              </a:r>
            </a:p>
            <a:p>
              <a:r>
                <a:rPr lang="en-US" sz="1600" dirty="0" smtClean="0">
                  <a:solidFill>
                    <a:srgbClr val="000000"/>
                  </a:solidFill>
                  <a:cs typeface="Arial" pitchFamily="34" charset="0"/>
                  <a:sym typeface="Arial" pitchFamily="34" charset="0"/>
                </a:rPr>
                <a:t>¬B  </a:t>
              </a:r>
              <a:r>
                <a:rPr lang="en-US" sz="1600" dirty="0" smtClean="0">
                  <a:solidFill>
                    <a:srgbClr val="000000"/>
                  </a:solidFill>
                  <a:cs typeface="Arial" pitchFamily="34" charset="0"/>
                </a:rPr>
                <a:t>  A</a:t>
              </a:r>
            </a:p>
            <a:p>
              <a:r>
                <a:rPr lang="en-US" sz="1600" dirty="0" smtClean="0">
                  <a:solidFill>
                    <a:srgbClr val="000000"/>
                  </a:solidFill>
                  <a:cs typeface="Arial" pitchFamily="34" charset="0"/>
                  <a:sym typeface="Arial" pitchFamily="34" charset="0"/>
                </a:rPr>
                <a:t>¬C   </a:t>
              </a:r>
              <a:r>
                <a:rPr lang="en-US" sz="1600" dirty="0" smtClean="0">
                  <a:solidFill>
                    <a:srgbClr val="000000"/>
                  </a:solidFill>
                  <a:cs typeface="Arial" pitchFamily="34" charset="0"/>
                </a:rPr>
                <a:t> A</a:t>
              </a:r>
            </a:p>
            <a:p>
              <a:r>
                <a:rPr lang="en-US" sz="1600" dirty="0" smtClean="0">
                  <a:solidFill>
                    <a:srgbClr val="000000"/>
                  </a:solidFill>
                  <a:cs typeface="Arial" pitchFamily="34" charset="0"/>
                  <a:sym typeface="Arial" pitchFamily="34" charset="0"/>
                </a:rPr>
                <a:t>¬A   </a:t>
              </a:r>
              <a:r>
                <a:rPr lang="en-US" sz="1600" dirty="0" smtClean="0">
                  <a:solidFill>
                    <a:srgbClr val="000000"/>
                  </a:solidFill>
                  <a:cs typeface="Arial" pitchFamily="34" charset="0"/>
                </a:rPr>
                <a:t> B    C</a:t>
              </a:r>
            </a:p>
            <a:p>
              <a:r>
                <a:rPr lang="en-US" sz="1600" dirty="0" smtClean="0">
                  <a:solidFill>
                    <a:srgbClr val="000000"/>
                  </a:solidFill>
                  <a:cs typeface="Arial" pitchFamily="34" charset="0"/>
                  <a:sym typeface="Arial" pitchFamily="34" charset="0"/>
                </a:rPr>
                <a:t>¬B   </a:t>
              </a:r>
              <a:r>
                <a:rPr lang="en-US" sz="1600" dirty="0" smtClean="0">
                  <a:solidFill>
                    <a:srgbClr val="000000"/>
                  </a:solidFill>
                  <a:cs typeface="Arial" pitchFamily="34" charset="0"/>
                </a:rPr>
                <a:t> </a:t>
              </a:r>
              <a:r>
                <a:rPr lang="en-US" sz="1600" dirty="0" smtClean="0">
                  <a:solidFill>
                    <a:srgbClr val="000000"/>
                  </a:solidFill>
                  <a:cs typeface="Arial" pitchFamily="34" charset="0"/>
                  <a:sym typeface="Arial" pitchFamily="34" charset="0"/>
                </a:rPr>
                <a:t>¬C </a:t>
              </a:r>
              <a:endParaRPr lang="en-US" sz="1600" dirty="0" smtClean="0"/>
            </a:p>
          </p:txBody>
        </p:sp>
        <p:sp>
          <p:nvSpPr>
            <p:cNvPr id="24" name="Rectangle 23"/>
            <p:cNvSpPr/>
            <p:nvPr/>
          </p:nvSpPr>
          <p:spPr>
            <a:xfrm rot="10800000">
              <a:off x="3851525" y="3772471"/>
              <a:ext cx="312906" cy="338554"/>
            </a:xfrm>
            <a:prstGeom prst="rect">
              <a:avLst/>
            </a:prstGeom>
          </p:spPr>
          <p:txBody>
            <a:bodyPr wrap="none">
              <a:spAutoFit/>
            </a:bodyPr>
            <a:lstStyle/>
            <a:p>
              <a:r>
                <a:rPr lang="en-US" sz="1600" dirty="0" smtClean="0">
                  <a:solidFill>
                    <a:srgbClr val="000000"/>
                  </a:solidFill>
                  <a:cs typeface="Arial" pitchFamily="34" charset="0"/>
                </a:rPr>
                <a:t>Π</a:t>
              </a:r>
              <a:endParaRPr lang="en-US" sz="1600" dirty="0"/>
            </a:p>
          </p:txBody>
        </p:sp>
        <p:sp>
          <p:nvSpPr>
            <p:cNvPr id="26" name="Rectangle 25"/>
            <p:cNvSpPr/>
            <p:nvPr/>
          </p:nvSpPr>
          <p:spPr>
            <a:xfrm rot="10800000">
              <a:off x="3858647" y="3044655"/>
              <a:ext cx="312906" cy="338554"/>
            </a:xfrm>
            <a:prstGeom prst="rect">
              <a:avLst/>
            </a:prstGeom>
          </p:spPr>
          <p:txBody>
            <a:bodyPr wrap="none">
              <a:spAutoFit/>
            </a:bodyPr>
            <a:lstStyle/>
            <a:p>
              <a:r>
                <a:rPr lang="en-US" sz="1600" dirty="0" smtClean="0">
                  <a:solidFill>
                    <a:srgbClr val="000000"/>
                  </a:solidFill>
                  <a:cs typeface="Arial" pitchFamily="34" charset="0"/>
                </a:rPr>
                <a:t>Π</a:t>
              </a:r>
              <a:endParaRPr lang="en-US" sz="1600" dirty="0"/>
            </a:p>
          </p:txBody>
        </p:sp>
        <p:sp>
          <p:nvSpPr>
            <p:cNvPr id="27" name="Rectangle 26"/>
            <p:cNvSpPr/>
            <p:nvPr/>
          </p:nvSpPr>
          <p:spPr>
            <a:xfrm rot="10800000">
              <a:off x="4166295" y="3531764"/>
              <a:ext cx="312906" cy="338554"/>
            </a:xfrm>
            <a:prstGeom prst="rect">
              <a:avLst/>
            </a:prstGeom>
          </p:spPr>
          <p:txBody>
            <a:bodyPr wrap="none">
              <a:spAutoFit/>
            </a:bodyPr>
            <a:lstStyle/>
            <a:p>
              <a:r>
                <a:rPr lang="en-US" sz="1600" dirty="0" smtClean="0">
                  <a:solidFill>
                    <a:srgbClr val="000000"/>
                  </a:solidFill>
                  <a:cs typeface="Arial" pitchFamily="34" charset="0"/>
                </a:rPr>
                <a:t>Π</a:t>
              </a:r>
              <a:endParaRPr lang="en-US" sz="1600" dirty="0"/>
            </a:p>
          </p:txBody>
        </p:sp>
        <p:sp>
          <p:nvSpPr>
            <p:cNvPr id="28" name="Rectangle 27"/>
            <p:cNvSpPr/>
            <p:nvPr/>
          </p:nvSpPr>
          <p:spPr>
            <a:xfrm rot="10800000">
              <a:off x="3865768" y="3538885"/>
              <a:ext cx="312906" cy="338554"/>
            </a:xfrm>
            <a:prstGeom prst="rect">
              <a:avLst/>
            </a:prstGeom>
          </p:spPr>
          <p:txBody>
            <a:bodyPr wrap="none">
              <a:spAutoFit/>
            </a:bodyPr>
            <a:lstStyle/>
            <a:p>
              <a:r>
                <a:rPr lang="en-US" sz="1600" dirty="0" smtClean="0">
                  <a:solidFill>
                    <a:srgbClr val="000000"/>
                  </a:solidFill>
                  <a:cs typeface="Arial" pitchFamily="34" charset="0"/>
                </a:rPr>
                <a:t>Π</a:t>
              </a:r>
              <a:endParaRPr lang="en-US" sz="1600" dirty="0"/>
            </a:p>
          </p:txBody>
        </p:sp>
        <p:sp>
          <p:nvSpPr>
            <p:cNvPr id="29" name="Rectangle 28"/>
            <p:cNvSpPr/>
            <p:nvPr/>
          </p:nvSpPr>
          <p:spPr>
            <a:xfrm rot="10800000">
              <a:off x="3855798" y="3281087"/>
              <a:ext cx="312906" cy="338554"/>
            </a:xfrm>
            <a:prstGeom prst="rect">
              <a:avLst/>
            </a:prstGeom>
          </p:spPr>
          <p:txBody>
            <a:bodyPr wrap="none">
              <a:spAutoFit/>
            </a:bodyPr>
            <a:lstStyle/>
            <a:p>
              <a:r>
                <a:rPr lang="en-US" sz="1600" dirty="0" smtClean="0">
                  <a:solidFill>
                    <a:srgbClr val="000000"/>
                  </a:solidFill>
                  <a:cs typeface="Arial" pitchFamily="34" charset="0"/>
                </a:rPr>
                <a:t>Π</a:t>
              </a:r>
              <a:endParaRPr lang="en-US" sz="1600" dirty="0"/>
            </a:p>
          </p:txBody>
        </p:sp>
      </p:grpSp>
      <p:sp>
        <p:nvSpPr>
          <p:cNvPr id="31" name="TextBox 30"/>
          <p:cNvSpPr txBox="1"/>
          <p:nvPr/>
        </p:nvSpPr>
        <p:spPr>
          <a:xfrm>
            <a:off x="6160957" y="3545174"/>
            <a:ext cx="240772" cy="246221"/>
          </a:xfrm>
          <a:prstGeom prst="rect">
            <a:avLst/>
          </a:prstGeom>
          <a:noFill/>
        </p:spPr>
        <p:txBody>
          <a:bodyPr wrap="none" rtlCol="0">
            <a:spAutoFit/>
          </a:bodyPr>
          <a:lstStyle/>
          <a:p>
            <a:r>
              <a:rPr lang="en-US" sz="1000" dirty="0" smtClean="0">
                <a:solidFill>
                  <a:srgbClr val="FF0000"/>
                </a:solidFill>
              </a:rPr>
              <a:t>x</a:t>
            </a:r>
            <a:endParaRPr lang="en-US" sz="1000" dirty="0"/>
          </a:p>
        </p:txBody>
      </p:sp>
      <p:sp>
        <p:nvSpPr>
          <p:cNvPr id="32" name="TextBox 31"/>
          <p:cNvSpPr txBox="1"/>
          <p:nvPr/>
        </p:nvSpPr>
        <p:spPr>
          <a:xfrm>
            <a:off x="6168452" y="2518348"/>
            <a:ext cx="240772" cy="246221"/>
          </a:xfrm>
          <a:prstGeom prst="rect">
            <a:avLst/>
          </a:prstGeom>
          <a:noFill/>
        </p:spPr>
        <p:txBody>
          <a:bodyPr wrap="none" rtlCol="0">
            <a:spAutoFit/>
          </a:bodyPr>
          <a:lstStyle/>
          <a:p>
            <a:r>
              <a:rPr lang="en-US" sz="1000" dirty="0" smtClean="0">
                <a:solidFill>
                  <a:srgbClr val="FF0000"/>
                </a:solidFill>
              </a:rPr>
              <a:t>x</a:t>
            </a:r>
            <a:endParaRPr lang="en-US" sz="1000" dirty="0">
              <a:solidFill>
                <a:srgbClr val="FF0000"/>
              </a:solidFill>
            </a:endParaRPr>
          </a:p>
        </p:txBody>
      </p:sp>
      <p:sp>
        <p:nvSpPr>
          <p:cNvPr id="33" name="TextBox 32"/>
          <p:cNvSpPr txBox="1"/>
          <p:nvPr/>
        </p:nvSpPr>
        <p:spPr>
          <a:xfrm>
            <a:off x="6798039" y="3530184"/>
            <a:ext cx="242374" cy="246221"/>
          </a:xfrm>
          <a:prstGeom prst="rect">
            <a:avLst/>
          </a:prstGeom>
          <a:noFill/>
        </p:spPr>
        <p:txBody>
          <a:bodyPr wrap="none" rtlCol="0">
            <a:spAutoFit/>
          </a:bodyPr>
          <a:lstStyle/>
          <a:p>
            <a:r>
              <a:rPr lang="en-US" sz="1000" dirty="0" smtClean="0">
                <a:solidFill>
                  <a:srgbClr val="FF0000"/>
                </a:solidFill>
              </a:rPr>
              <a:t>y</a:t>
            </a:r>
            <a:endParaRPr lang="en-US" sz="1000" dirty="0">
              <a:solidFill>
                <a:srgbClr val="FF0000"/>
              </a:solidFill>
            </a:endParaRPr>
          </a:p>
        </p:txBody>
      </p:sp>
      <p:sp>
        <p:nvSpPr>
          <p:cNvPr id="34" name="TextBox 33"/>
          <p:cNvSpPr txBox="1"/>
          <p:nvPr/>
        </p:nvSpPr>
        <p:spPr>
          <a:xfrm>
            <a:off x="6490741" y="2510852"/>
            <a:ext cx="242374" cy="246221"/>
          </a:xfrm>
          <a:prstGeom prst="rect">
            <a:avLst/>
          </a:prstGeom>
          <a:noFill/>
        </p:spPr>
        <p:txBody>
          <a:bodyPr wrap="none" rtlCol="0">
            <a:spAutoFit/>
          </a:bodyPr>
          <a:lstStyle/>
          <a:p>
            <a:r>
              <a:rPr lang="en-US" sz="1000" dirty="0" smtClean="0">
                <a:solidFill>
                  <a:srgbClr val="FF0000"/>
                </a:solidFill>
              </a:rPr>
              <a:t>y</a:t>
            </a:r>
            <a:endParaRPr lang="en-US" sz="1000" dirty="0">
              <a:solidFill>
                <a:srgbClr val="FF0000"/>
              </a:solidFill>
            </a:endParaRPr>
          </a:p>
        </p:txBody>
      </p:sp>
      <p:sp>
        <p:nvSpPr>
          <p:cNvPr id="35" name="TextBox 34"/>
          <p:cNvSpPr txBox="1"/>
          <p:nvPr/>
        </p:nvSpPr>
        <p:spPr>
          <a:xfrm>
            <a:off x="7120328" y="2503358"/>
            <a:ext cx="235962" cy="246221"/>
          </a:xfrm>
          <a:prstGeom prst="rect">
            <a:avLst/>
          </a:prstGeom>
          <a:noFill/>
        </p:spPr>
        <p:txBody>
          <a:bodyPr wrap="none" rtlCol="0">
            <a:spAutoFit/>
          </a:bodyPr>
          <a:lstStyle/>
          <a:p>
            <a:r>
              <a:rPr lang="en-US" sz="1000" dirty="0" smtClean="0">
                <a:solidFill>
                  <a:srgbClr val="FF0000"/>
                </a:solidFill>
              </a:rPr>
              <a:t>z</a:t>
            </a:r>
            <a:endParaRPr lang="en-US" sz="1000" dirty="0">
              <a:solidFill>
                <a:srgbClr val="FF0000"/>
              </a:solidFill>
            </a:endParaRPr>
          </a:p>
        </p:txBody>
      </p:sp>
      <p:sp>
        <p:nvSpPr>
          <p:cNvPr id="36" name="TextBox 35"/>
          <p:cNvSpPr txBox="1"/>
          <p:nvPr/>
        </p:nvSpPr>
        <p:spPr>
          <a:xfrm>
            <a:off x="7457607" y="2510852"/>
            <a:ext cx="276038" cy="246221"/>
          </a:xfrm>
          <a:prstGeom prst="rect">
            <a:avLst/>
          </a:prstGeom>
          <a:noFill/>
        </p:spPr>
        <p:txBody>
          <a:bodyPr wrap="none" rtlCol="0">
            <a:spAutoFit/>
          </a:bodyPr>
          <a:lstStyle/>
          <a:p>
            <a:r>
              <a:rPr lang="en-US" sz="1000" dirty="0" smtClean="0">
                <a:solidFill>
                  <a:srgbClr val="FF0000"/>
                </a:solidFill>
              </a:rPr>
              <a:t>w</a:t>
            </a:r>
            <a:endParaRPr lang="en-US" sz="1000" dirty="0">
              <a:solidFill>
                <a:srgbClr val="FF0000"/>
              </a:solidFill>
            </a:endParaRPr>
          </a:p>
        </p:txBody>
      </p:sp>
      <p:cxnSp>
        <p:nvCxnSpPr>
          <p:cNvPr id="38" name="Straight Connector 37"/>
          <p:cNvCxnSpPr/>
          <p:nvPr/>
        </p:nvCxnSpPr>
        <p:spPr>
          <a:xfrm flipV="1">
            <a:off x="6655633" y="2638269"/>
            <a:ext cx="539646" cy="74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25850" y="2660754"/>
            <a:ext cx="509665" cy="1648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828020" y="2668249"/>
            <a:ext cx="704538" cy="1573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577529" y="3522688"/>
            <a:ext cx="242374" cy="246221"/>
          </a:xfrm>
          <a:prstGeom prst="rect">
            <a:avLst/>
          </a:prstGeom>
          <a:noFill/>
        </p:spPr>
        <p:txBody>
          <a:bodyPr wrap="none" rtlCol="0">
            <a:spAutoFit/>
          </a:bodyPr>
          <a:lstStyle/>
          <a:p>
            <a:r>
              <a:rPr lang="en-US" sz="1000" dirty="0" smtClean="0">
                <a:solidFill>
                  <a:srgbClr val="FF0000"/>
                </a:solidFill>
              </a:rPr>
              <a:t>v</a:t>
            </a:r>
            <a:endParaRPr lang="en-US" sz="1000" dirty="0">
              <a:solidFill>
                <a:srgbClr val="FF0000"/>
              </a:solidFill>
            </a:endParaRPr>
          </a:p>
        </p:txBody>
      </p:sp>
      <p:cxnSp>
        <p:nvCxnSpPr>
          <p:cNvPr id="53" name="Straight Connector 52"/>
          <p:cNvCxnSpPr/>
          <p:nvPr/>
        </p:nvCxnSpPr>
        <p:spPr>
          <a:xfrm flipV="1">
            <a:off x="6977921" y="3657600"/>
            <a:ext cx="65207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David W. Embley\My Documents\WoK\Dagstuhl13\ABCDE.png"/>
          <p:cNvPicPr>
            <a:picLocks noChangeAspect="1" noChangeArrowheads="1"/>
          </p:cNvPicPr>
          <p:nvPr/>
        </p:nvPicPr>
        <p:blipFill>
          <a:blip r:embed="rId4" cstate="print"/>
          <a:srcRect/>
          <a:stretch>
            <a:fillRect/>
          </a:stretch>
        </p:blipFill>
        <p:spPr bwMode="auto">
          <a:xfrm>
            <a:off x="684162" y="2290920"/>
            <a:ext cx="2448783" cy="1730222"/>
          </a:xfrm>
          <a:prstGeom prst="rect">
            <a:avLst/>
          </a:prstGeom>
          <a:noFill/>
        </p:spPr>
      </p:pic>
      <p:pic>
        <p:nvPicPr>
          <p:cNvPr id="4" name="Picture 2" descr="C:\Documents and Settings\David W. Embley\My Documents\WoK\Dagstuhl13\n-ary.png"/>
          <p:cNvPicPr>
            <a:picLocks noChangeAspect="1" noChangeArrowheads="1"/>
          </p:cNvPicPr>
          <p:nvPr/>
        </p:nvPicPr>
        <p:blipFill>
          <a:blip r:embed="rId3" cstate="print"/>
          <a:srcRect/>
          <a:stretch>
            <a:fillRect/>
          </a:stretch>
        </p:blipFill>
        <p:spPr bwMode="auto">
          <a:xfrm>
            <a:off x="3043238" y="4748079"/>
            <a:ext cx="2525607" cy="196751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Q3: Uncertainty?</a:t>
            </a:r>
            <a:endParaRPr lang="en-US" dirty="0"/>
          </a:p>
        </p:txBody>
      </p:sp>
      <p:sp>
        <p:nvSpPr>
          <p:cNvPr id="4" name="Content Placeholder 3"/>
          <p:cNvSpPr>
            <a:spLocks noGrp="1"/>
          </p:cNvSpPr>
          <p:nvPr>
            <p:ph idx="1"/>
          </p:nvPr>
        </p:nvSpPr>
        <p:spPr>
          <a:xfrm>
            <a:off x="457200" y="1295400"/>
            <a:ext cx="8229600" cy="5486400"/>
          </a:xfrm>
        </p:spPr>
        <p:txBody>
          <a:bodyPr>
            <a:normAutofit fontScale="70000" lnSpcReduction="20000"/>
          </a:bodyPr>
          <a:lstStyle/>
          <a:p>
            <a:r>
              <a:rPr lang="en-US" dirty="0" smtClean="0"/>
              <a:t>How do we verify assertions?</a:t>
            </a:r>
          </a:p>
          <a:p>
            <a:pPr lvl="1"/>
            <a:r>
              <a:rPr lang="en-US" dirty="0" smtClean="0">
                <a:solidFill>
                  <a:schemeClr val="bg1">
                    <a:lumMod val="75000"/>
                  </a:schemeClr>
                </a:solidFill>
              </a:rPr>
              <a:t>Plato: “Knowledge is justified true belief”</a:t>
            </a:r>
          </a:p>
          <a:p>
            <a:pPr lvl="1"/>
            <a:r>
              <a:rPr lang="en-US" dirty="0" err="1" smtClean="0">
                <a:solidFill>
                  <a:schemeClr val="bg1">
                    <a:lumMod val="75000"/>
                  </a:schemeClr>
                </a:solidFill>
              </a:rPr>
              <a:t>WoK</a:t>
            </a:r>
            <a:r>
              <a:rPr lang="en-US" dirty="0" smtClean="0">
                <a:solidFill>
                  <a:schemeClr val="bg1">
                    <a:lumMod val="75000"/>
                  </a:schemeClr>
                </a:solidFill>
              </a:rPr>
              <a:t> perspective: Reasoning chains grounded in source documents</a:t>
            </a:r>
          </a:p>
          <a:p>
            <a:pPr lvl="1"/>
            <a:r>
              <a:rPr lang="en-US" dirty="0" smtClean="0">
                <a:solidFill>
                  <a:schemeClr val="bg1">
                    <a:lumMod val="75000"/>
                  </a:schemeClr>
                </a:solidFill>
              </a:rPr>
              <a:t>Well-reasoned explanations</a:t>
            </a:r>
          </a:p>
          <a:p>
            <a:r>
              <a:rPr lang="en-US" dirty="0" smtClean="0"/>
              <a:t>Where does uncertainty arise?</a:t>
            </a:r>
          </a:p>
          <a:p>
            <a:pPr lvl="1"/>
            <a:r>
              <a:rPr lang="en-US" dirty="0" smtClean="0">
                <a:solidFill>
                  <a:schemeClr val="bg1">
                    <a:lumMod val="75000"/>
                  </a:schemeClr>
                </a:solidFill>
              </a:rPr>
              <a:t>Assertion extraction</a:t>
            </a:r>
          </a:p>
          <a:p>
            <a:pPr lvl="1"/>
            <a:r>
              <a:rPr lang="en-US" dirty="0" smtClean="0">
                <a:solidFill>
                  <a:schemeClr val="bg1">
                    <a:lumMod val="75000"/>
                  </a:schemeClr>
                </a:solidFill>
              </a:rPr>
              <a:t>Assertion Inference</a:t>
            </a:r>
          </a:p>
          <a:p>
            <a:pPr lvl="1"/>
            <a:r>
              <a:rPr lang="en-US" dirty="0" smtClean="0">
                <a:solidFill>
                  <a:schemeClr val="bg1">
                    <a:lumMod val="75000"/>
                  </a:schemeClr>
                </a:solidFill>
              </a:rPr>
              <a:t>Object identity resolution</a:t>
            </a:r>
          </a:p>
          <a:p>
            <a:pPr lvl="1"/>
            <a:r>
              <a:rPr lang="en-US" dirty="0" err="1" smtClean="0">
                <a:solidFill>
                  <a:schemeClr val="bg1">
                    <a:lumMod val="75000"/>
                  </a:schemeClr>
                </a:solidFill>
              </a:rPr>
              <a:t>FamilySearch</a:t>
            </a:r>
            <a:r>
              <a:rPr lang="en-US" dirty="0" smtClean="0">
                <a:solidFill>
                  <a:schemeClr val="bg1">
                    <a:lumMod val="75000"/>
                  </a:schemeClr>
                </a:solidFill>
              </a:rPr>
              <a:t> wiki model</a:t>
            </a:r>
          </a:p>
          <a:p>
            <a:r>
              <a:rPr lang="en-US" dirty="0" smtClean="0"/>
              <a:t>What conceptual modeling constructs would be useful?</a:t>
            </a:r>
          </a:p>
          <a:p>
            <a:pPr lvl="1"/>
            <a:r>
              <a:rPr lang="en-US" dirty="0" smtClean="0">
                <a:solidFill>
                  <a:schemeClr val="bg1">
                    <a:lumMod val="75000"/>
                  </a:schemeClr>
                </a:solidFill>
              </a:rPr>
              <a:t>Probability of assertion correctness</a:t>
            </a:r>
          </a:p>
          <a:p>
            <a:pPr lvl="1"/>
            <a:r>
              <a:rPr lang="en-US" dirty="0" smtClean="0">
                <a:solidFill>
                  <a:schemeClr val="bg1">
                    <a:lumMod val="75000"/>
                  </a:schemeClr>
                </a:solidFill>
              </a:rPr>
              <a:t>Probability distributions for cardinality constraints</a:t>
            </a:r>
          </a:p>
          <a:p>
            <a:pPr lvl="1"/>
            <a:r>
              <a:rPr lang="en-US" dirty="0" smtClean="0">
                <a:solidFill>
                  <a:schemeClr val="bg1">
                    <a:lumMod val="75000"/>
                  </a:schemeClr>
                </a:solidFill>
              </a:rPr>
              <a:t>Probabilities and probability distributions over general constraints</a:t>
            </a:r>
          </a:p>
          <a:p>
            <a:r>
              <a:rPr lang="en-US" dirty="0" smtClean="0"/>
              <a:t>Processing with uncertainty?</a:t>
            </a:r>
          </a:p>
          <a:p>
            <a:pPr lvl="1"/>
            <a:r>
              <a:rPr lang="en-US" dirty="0" err="1" smtClean="0">
                <a:solidFill>
                  <a:schemeClr val="bg1">
                    <a:lumMod val="75000"/>
                  </a:schemeClr>
                </a:solidFill>
              </a:rPr>
              <a:t>Satisfiability</a:t>
            </a:r>
            <a:r>
              <a:rPr lang="en-US" dirty="0" smtClean="0">
                <a:solidFill>
                  <a:schemeClr val="bg1">
                    <a:lumMod val="75000"/>
                  </a:schemeClr>
                </a:solidFill>
              </a:rPr>
              <a:t> in the context of uncertainty</a:t>
            </a:r>
          </a:p>
          <a:p>
            <a:pPr lvl="1"/>
            <a:r>
              <a:rPr lang="en-US" dirty="0" smtClean="0">
                <a:solidFill>
                  <a:schemeClr val="bg1">
                    <a:lumMod val="75000"/>
                  </a:schemeClr>
                </a:solidFill>
              </a:rPr>
              <a:t>Discovering discrepancies</a:t>
            </a:r>
          </a:p>
          <a:p>
            <a:pPr lvl="1"/>
            <a:r>
              <a:rPr lang="en-US" dirty="0" smtClean="0">
                <a:solidFill>
                  <a:schemeClr val="bg1">
                    <a:lumMod val="75000"/>
                  </a:schemeClr>
                </a:solidFill>
              </a:rPr>
              <a:t>Likely views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200400" y="1600200"/>
            <a:ext cx="2651495" cy="369332"/>
          </a:xfrm>
          <a:prstGeom prst="rect">
            <a:avLst/>
          </a:prstGeom>
          <a:noFill/>
          <a:ln>
            <a:solidFill>
              <a:schemeClr val="tx1"/>
            </a:solidFill>
          </a:ln>
        </p:spPr>
        <p:txBody>
          <a:bodyPr wrap="none" rtlCol="0">
            <a:spAutoFit/>
          </a:bodyPr>
          <a:lstStyle/>
          <a:p>
            <a:r>
              <a:rPr lang="en-US" dirty="0" smtClean="0"/>
              <a:t>grandchildren of Mary Ely</a:t>
            </a:r>
            <a:endParaRPr lang="en-US" dirty="0"/>
          </a:p>
        </p:txBody>
      </p:sp>
      <p:pic>
        <p:nvPicPr>
          <p:cNvPr id="13" name="Picture 12" descr="ontology.DE.bmp"/>
          <p:cNvPicPr>
            <a:picLocks noChangeAspect="1"/>
          </p:cNvPicPr>
          <p:nvPr/>
        </p:nvPicPr>
        <p:blipFill>
          <a:blip r:embed="rId3" cstate="print"/>
          <a:stretch>
            <a:fillRect/>
          </a:stretch>
        </p:blipFill>
        <p:spPr>
          <a:xfrm>
            <a:off x="2057400" y="2895600"/>
            <a:ext cx="1195387" cy="759600"/>
          </a:xfrm>
          <a:prstGeom prst="rect">
            <a:avLst/>
          </a:prstGeom>
        </p:spPr>
      </p:pic>
      <p:sp>
        <p:nvSpPr>
          <p:cNvPr id="2" name="Title 1"/>
          <p:cNvSpPr>
            <a:spLocks noGrp="1"/>
          </p:cNvSpPr>
          <p:nvPr>
            <p:ph type="title"/>
          </p:nvPr>
        </p:nvSpPr>
        <p:spPr>
          <a:xfrm>
            <a:off x="533400" y="0"/>
            <a:ext cx="8229600" cy="1143000"/>
          </a:xfrm>
        </p:spPr>
        <p:txBody>
          <a:bodyPr>
            <a:normAutofit/>
          </a:bodyPr>
          <a:lstStyle/>
          <a:p>
            <a:r>
              <a:rPr lang="en-US" dirty="0" smtClean="0"/>
              <a:t>Uncertainty: Truth Verification</a:t>
            </a:r>
            <a:endParaRPr lang="en-US" sz="2700" dirty="0"/>
          </a:p>
        </p:txBody>
      </p:sp>
      <p:sp>
        <p:nvSpPr>
          <p:cNvPr id="3" name="Cloud 2"/>
          <p:cNvSpPr/>
          <p:nvPr/>
        </p:nvSpPr>
        <p:spPr>
          <a:xfrm>
            <a:off x="914400" y="25908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lyPage419.bmp"/>
          <p:cNvPicPr>
            <a:picLocks noChangeAspect="1"/>
          </p:cNvPicPr>
          <p:nvPr/>
        </p:nvPicPr>
        <p:blipFill>
          <a:blip r:embed="rId4" cstate="print"/>
          <a:stretch>
            <a:fillRect/>
          </a:stretch>
        </p:blipFill>
        <p:spPr>
          <a:xfrm>
            <a:off x="3657600" y="4953000"/>
            <a:ext cx="799621" cy="1276175"/>
          </a:xfrm>
          <a:prstGeom prst="rect">
            <a:avLst/>
          </a:prstGeom>
          <a:ln>
            <a:solidFill>
              <a:schemeClr val="tx1"/>
            </a:solidFill>
          </a:ln>
        </p:spPr>
      </p:pic>
      <p:sp>
        <p:nvSpPr>
          <p:cNvPr id="6" name="TextBox 5"/>
          <p:cNvSpPr txBox="1"/>
          <p:nvPr/>
        </p:nvSpPr>
        <p:spPr>
          <a:xfrm>
            <a:off x="1295400" y="5562600"/>
            <a:ext cx="343364"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7467600" y="5562600"/>
            <a:ext cx="343364" cy="369332"/>
          </a:xfrm>
          <a:prstGeom prst="rect">
            <a:avLst/>
          </a:prstGeom>
          <a:noFill/>
        </p:spPr>
        <p:txBody>
          <a:bodyPr wrap="none" rtlCol="0">
            <a:spAutoFit/>
          </a:bodyPr>
          <a:lstStyle/>
          <a:p>
            <a:r>
              <a:rPr lang="en-US" dirty="0" smtClean="0"/>
              <a:t>…</a:t>
            </a:r>
            <a:endParaRPr lang="en-US" dirty="0"/>
          </a:p>
        </p:txBody>
      </p:sp>
      <p:pic>
        <p:nvPicPr>
          <p:cNvPr id="12" name="Picture 11" descr="ontology.NT.bmp"/>
          <p:cNvPicPr>
            <a:picLocks noChangeAspect="1"/>
          </p:cNvPicPr>
          <p:nvPr/>
        </p:nvPicPr>
        <p:blipFill>
          <a:blip r:embed="rId5" cstate="print"/>
          <a:stretch>
            <a:fillRect/>
          </a:stretch>
        </p:blipFill>
        <p:spPr>
          <a:xfrm>
            <a:off x="3962400" y="2895600"/>
            <a:ext cx="1247775" cy="831047"/>
          </a:xfrm>
          <a:prstGeom prst="rect">
            <a:avLst/>
          </a:prstGeom>
        </p:spPr>
      </p:pic>
      <p:pic>
        <p:nvPicPr>
          <p:cNvPr id="14" name="Picture 13" descr="ontology.JP.bmp"/>
          <p:cNvPicPr>
            <a:picLocks noChangeAspect="1"/>
          </p:cNvPicPr>
          <p:nvPr/>
        </p:nvPicPr>
        <p:blipFill>
          <a:blip r:embed="rId6" cstate="print"/>
          <a:stretch>
            <a:fillRect/>
          </a:stretch>
        </p:blipFill>
        <p:spPr>
          <a:xfrm>
            <a:off x="5791200" y="2743200"/>
            <a:ext cx="1109663" cy="888701"/>
          </a:xfrm>
          <a:prstGeom prst="rect">
            <a:avLst/>
          </a:prstGeom>
        </p:spPr>
      </p:pic>
      <p:pic>
        <p:nvPicPr>
          <p:cNvPr id="15" name="Picture 14" descr="ElyPage417.bmp"/>
          <p:cNvPicPr>
            <a:picLocks noChangeAspect="1"/>
          </p:cNvPicPr>
          <p:nvPr/>
        </p:nvPicPr>
        <p:blipFill>
          <a:blip r:embed="rId7" cstate="print"/>
          <a:stretch>
            <a:fillRect/>
          </a:stretch>
        </p:blipFill>
        <p:spPr>
          <a:xfrm>
            <a:off x="1676400" y="4953000"/>
            <a:ext cx="807735" cy="1295400"/>
          </a:xfrm>
          <a:prstGeom prst="rect">
            <a:avLst/>
          </a:prstGeom>
          <a:ln>
            <a:solidFill>
              <a:schemeClr val="tx1"/>
            </a:solidFill>
          </a:ln>
        </p:spPr>
      </p:pic>
      <p:pic>
        <p:nvPicPr>
          <p:cNvPr id="16" name="Picture 15" descr="ElyPage418.bmp"/>
          <p:cNvPicPr>
            <a:picLocks noChangeAspect="1"/>
          </p:cNvPicPr>
          <p:nvPr/>
        </p:nvPicPr>
        <p:blipFill>
          <a:blip r:embed="rId8" cstate="print"/>
          <a:stretch>
            <a:fillRect/>
          </a:stretch>
        </p:blipFill>
        <p:spPr>
          <a:xfrm>
            <a:off x="2667000" y="4953000"/>
            <a:ext cx="808208" cy="1295400"/>
          </a:xfrm>
          <a:prstGeom prst="rect">
            <a:avLst/>
          </a:prstGeom>
          <a:ln>
            <a:solidFill>
              <a:schemeClr val="tx1"/>
            </a:solidFill>
          </a:ln>
        </p:spPr>
      </p:pic>
      <p:pic>
        <p:nvPicPr>
          <p:cNvPr id="18" name="Picture 17" descr="ElyPage420.bmp"/>
          <p:cNvPicPr>
            <a:picLocks noChangeAspect="1"/>
          </p:cNvPicPr>
          <p:nvPr/>
        </p:nvPicPr>
        <p:blipFill>
          <a:blip r:embed="rId9" cstate="print"/>
          <a:stretch>
            <a:fillRect/>
          </a:stretch>
        </p:blipFill>
        <p:spPr>
          <a:xfrm>
            <a:off x="4648200" y="4953000"/>
            <a:ext cx="807735" cy="1295400"/>
          </a:xfrm>
          <a:prstGeom prst="rect">
            <a:avLst/>
          </a:prstGeom>
          <a:ln>
            <a:solidFill>
              <a:schemeClr val="tx1"/>
            </a:solidFill>
          </a:ln>
        </p:spPr>
      </p:pic>
      <p:pic>
        <p:nvPicPr>
          <p:cNvPr id="19" name="Picture 18" descr="ElyPage421.bmp"/>
          <p:cNvPicPr>
            <a:picLocks noChangeAspect="1"/>
          </p:cNvPicPr>
          <p:nvPr/>
        </p:nvPicPr>
        <p:blipFill>
          <a:blip r:embed="rId10" cstate="print"/>
          <a:stretch>
            <a:fillRect/>
          </a:stretch>
        </p:blipFill>
        <p:spPr>
          <a:xfrm>
            <a:off x="5638800" y="4953000"/>
            <a:ext cx="815318" cy="1306794"/>
          </a:xfrm>
          <a:prstGeom prst="rect">
            <a:avLst/>
          </a:prstGeom>
          <a:ln>
            <a:solidFill>
              <a:schemeClr val="tx1"/>
            </a:solidFill>
          </a:ln>
        </p:spPr>
      </p:pic>
      <p:pic>
        <p:nvPicPr>
          <p:cNvPr id="20" name="Picture 19" descr="ElyPage422.bmp"/>
          <p:cNvPicPr>
            <a:picLocks noChangeAspect="1"/>
          </p:cNvPicPr>
          <p:nvPr/>
        </p:nvPicPr>
        <p:blipFill>
          <a:blip r:embed="rId11" cstate="print"/>
          <a:stretch>
            <a:fillRect/>
          </a:stretch>
        </p:blipFill>
        <p:spPr>
          <a:xfrm>
            <a:off x="6629400" y="4953000"/>
            <a:ext cx="808208" cy="1295400"/>
          </a:xfrm>
          <a:prstGeom prst="rect">
            <a:avLst/>
          </a:prstGeom>
          <a:ln>
            <a:solidFill>
              <a:schemeClr val="tx1"/>
            </a:solidFill>
          </a:ln>
        </p:spPr>
      </p:pic>
      <p:cxnSp>
        <p:nvCxnSpPr>
          <p:cNvPr id="22" name="Straight Connector 21"/>
          <p:cNvCxnSpPr/>
          <p:nvPr/>
        </p:nvCxnSpPr>
        <p:spPr>
          <a:xfrm rot="16200000" flipV="1">
            <a:off x="2933700" y="38481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0767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6576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44958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4419600" y="44958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30" name="Straight Connector 29"/>
          <p:cNvCxnSpPr/>
          <p:nvPr/>
        </p:nvCxnSpPr>
        <p:spPr>
          <a:xfrm rot="16200000" flipV="1">
            <a:off x="3429000" y="25908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0193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3657600" y="2514600"/>
            <a:ext cx="3200400" cy="16764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343400" y="5029200"/>
            <a:ext cx="1752600" cy="8382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28" descr="HighlightedPage3.bmp"/>
          <p:cNvPicPr>
            <a:picLocks noChangeAspect="1"/>
          </p:cNvPicPr>
          <p:nvPr/>
        </p:nvPicPr>
        <p:blipFill>
          <a:blip r:embed="rId12" cstate="print"/>
          <a:stretch>
            <a:fillRect/>
          </a:stretch>
        </p:blipFill>
        <p:spPr>
          <a:xfrm>
            <a:off x="6100082" y="1718582"/>
            <a:ext cx="2956832" cy="3309136"/>
          </a:xfrm>
          <a:prstGeom prst="rect">
            <a:avLst/>
          </a:prstGeom>
          <a:ln>
            <a:noFill/>
          </a:ln>
        </p:spPr>
      </p:pic>
      <p:pic>
        <p:nvPicPr>
          <p:cNvPr id="34" name="Picture 33" descr="QueryResult3.bmp"/>
          <p:cNvPicPr>
            <a:picLocks noChangeAspect="1"/>
          </p:cNvPicPr>
          <p:nvPr/>
        </p:nvPicPr>
        <p:blipFill>
          <a:blip r:embed="rId13" cstate="print"/>
          <a:stretch>
            <a:fillRect/>
          </a:stretch>
        </p:blipFill>
        <p:spPr>
          <a:xfrm>
            <a:off x="280988" y="1703615"/>
            <a:ext cx="2483984" cy="1391588"/>
          </a:xfrm>
          <a:prstGeom prst="rect">
            <a:avLst/>
          </a:prstGeom>
          <a:ln w="12700">
            <a:solidFill>
              <a:schemeClr val="tx1"/>
            </a:solidFill>
          </a:ln>
        </p:spPr>
      </p:pic>
      <p:pic>
        <p:nvPicPr>
          <p:cNvPr id="35" name="Picture 34" descr="ReasoningChain3.bmp"/>
          <p:cNvPicPr>
            <a:picLocks noChangeAspect="1"/>
          </p:cNvPicPr>
          <p:nvPr/>
        </p:nvPicPr>
        <p:blipFill>
          <a:blip r:embed="rId14" cstate="print"/>
          <a:stretch>
            <a:fillRect/>
          </a:stretch>
        </p:blipFill>
        <p:spPr>
          <a:xfrm>
            <a:off x="284616" y="3264128"/>
            <a:ext cx="2697992" cy="1565501"/>
          </a:xfrm>
          <a:prstGeom prst="rect">
            <a:avLst/>
          </a:prstGeom>
          <a:ln w="12700">
            <a:solidFill>
              <a:schemeClr val="tx1"/>
            </a:solidFill>
          </a:ln>
        </p:spPr>
      </p:pic>
      <p:sp>
        <p:nvSpPr>
          <p:cNvPr id="37" name="TextBox 36"/>
          <p:cNvSpPr txBox="1"/>
          <p:nvPr/>
        </p:nvSpPr>
        <p:spPr>
          <a:xfrm>
            <a:off x="2590800" y="6400800"/>
            <a:ext cx="4100097" cy="369332"/>
          </a:xfrm>
          <a:prstGeom prst="rect">
            <a:avLst/>
          </a:prstGeom>
          <a:noFill/>
        </p:spPr>
        <p:txBody>
          <a:bodyPr wrap="none" rtlCol="0">
            <a:spAutoFit/>
          </a:bodyPr>
          <a:lstStyle/>
          <a:p>
            <a:r>
              <a:rPr lang="en-US" dirty="0" smtClean="0">
                <a:solidFill>
                  <a:srgbClr val="FF0000"/>
                </a:solidFill>
              </a:rPr>
              <a:t>Plus: discussion (hopefully well-reasoned)</a:t>
            </a:r>
            <a:endParaRPr lang="en-US" dirty="0">
              <a:solidFill>
                <a:srgbClr val="FF0000"/>
              </a:solidFill>
            </a:endParaRPr>
          </a:p>
        </p:txBody>
      </p:sp>
      <p:sp>
        <p:nvSpPr>
          <p:cNvPr id="38" name="Rectangle 37"/>
          <p:cNvSpPr/>
          <p:nvPr/>
        </p:nvSpPr>
        <p:spPr>
          <a:xfrm>
            <a:off x="1676400" y="914400"/>
            <a:ext cx="5909503" cy="461665"/>
          </a:xfrm>
          <a:prstGeom prst="rect">
            <a:avLst/>
          </a:prstGeom>
        </p:spPr>
        <p:txBody>
          <a:bodyPr wrap="none">
            <a:spAutoFit/>
          </a:bodyPr>
          <a:lstStyle/>
          <a:p>
            <a:pPr lvl="1"/>
            <a:r>
              <a:rPr lang="en-US" sz="2400" dirty="0" smtClean="0"/>
              <a:t>Plato: “Knowledge is justified true belief”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Source of Uncertainty:</a:t>
            </a:r>
            <a:br>
              <a:rPr lang="en-US" dirty="0" smtClean="0"/>
            </a:br>
            <a:r>
              <a:rPr lang="en-US" dirty="0" smtClean="0"/>
              <a:t>Assertion Extraction</a:t>
            </a:r>
            <a:endParaRPr lang="en-US" dirty="0"/>
          </a:p>
        </p:txBody>
      </p:sp>
      <p:sp>
        <p:nvSpPr>
          <p:cNvPr id="3" name="TextBox 2"/>
          <p:cNvSpPr txBox="1"/>
          <p:nvPr/>
        </p:nvSpPr>
        <p:spPr>
          <a:xfrm>
            <a:off x="6346092" y="4044465"/>
            <a:ext cx="1676400" cy="507831"/>
          </a:xfrm>
          <a:prstGeom prst="rect">
            <a:avLst/>
          </a:prstGeom>
          <a:solidFill>
            <a:schemeClr val="bg1"/>
          </a:solidFill>
          <a:ln>
            <a:solidFill>
              <a:schemeClr val="tx1"/>
            </a:solidFill>
          </a:ln>
        </p:spPr>
        <p:txBody>
          <a:bodyPr wrap="square" rtlCol="0">
            <a:spAutoFit/>
          </a:bodyPr>
          <a:lstStyle/>
          <a:p>
            <a:r>
              <a:rPr lang="en-US" sz="900" dirty="0" smtClean="0">
                <a:latin typeface="Courier New" pitchFamily="49" charset="0"/>
                <a:cs typeface="Courier New" pitchFamily="49" charset="0"/>
              </a:rPr>
              <a:t>1. Andy b. 1816</a:t>
            </a:r>
          </a:p>
          <a:p>
            <a:r>
              <a:rPr lang="en-US" sz="900" dirty="0" smtClean="0">
                <a:latin typeface="Courier New" pitchFamily="49" charset="0"/>
                <a:cs typeface="Courier New" pitchFamily="49" charset="0"/>
              </a:rPr>
              <a:t>2. Becky Beth h, 1818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4" name="TextBox 3"/>
          <p:cNvSpPr txBox="1"/>
          <p:nvPr/>
        </p:nvSpPr>
        <p:spPr>
          <a:xfrm>
            <a:off x="533400" y="1876454"/>
            <a:ext cx="1676400" cy="307777"/>
          </a:xfrm>
          <a:prstGeom prst="rect">
            <a:avLst/>
          </a:prstGeom>
          <a:noFill/>
        </p:spPr>
        <p:txBody>
          <a:bodyPr wrap="square" rtlCol="0">
            <a:spAutoFit/>
          </a:bodyPr>
          <a:lstStyle/>
          <a:p>
            <a:pPr marL="342900" indent="-342900">
              <a:buAutoNum type="arabicPeriod"/>
            </a:pPr>
            <a:r>
              <a:rPr lang="en-US" sz="1400" dirty="0" smtClean="0"/>
              <a:t>Initialize</a:t>
            </a:r>
          </a:p>
        </p:txBody>
      </p:sp>
      <p:sp>
        <p:nvSpPr>
          <p:cNvPr id="5" name="TextBox 4"/>
          <p:cNvSpPr txBox="1"/>
          <p:nvPr/>
        </p:nvSpPr>
        <p:spPr>
          <a:xfrm>
            <a:off x="2590800" y="1447800"/>
            <a:ext cx="2971800" cy="507831"/>
          </a:xfrm>
          <a:prstGeom prst="rect">
            <a:avLst/>
          </a:prstGeom>
          <a:solidFill>
            <a:schemeClr val="bg1"/>
          </a:solidFill>
          <a:ln>
            <a:solidFill>
              <a:schemeClr val="tx1"/>
            </a:solidFill>
          </a:ln>
        </p:spPr>
        <p:txBody>
          <a:bodyPr wrap="square" rtlCol="0">
            <a:spAutoFit/>
          </a:bodyPr>
          <a:lstStyle/>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1</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Andy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1816</a:t>
            </a:r>
            <a:r>
              <a:rPr lang="en-US" sz="900" b="1" dirty="0" smtClean="0">
                <a:solidFill>
                  <a:schemeClr val="tx2">
                    <a:lumMod val="60000"/>
                    <a:lumOff val="40000"/>
                  </a:schemeClr>
                </a:solidFill>
                <a:latin typeface="Courier New" pitchFamily="49" charset="0"/>
                <a:cs typeface="Courier New" pitchFamily="49" charset="0"/>
              </a:rPr>
              <a:t>&lt;/BD&gt;</a:t>
            </a:r>
          </a:p>
          <a:p>
            <a:r>
              <a:rPr lang="en-US" sz="900" dirty="0" smtClean="0">
                <a:latin typeface="Courier New" pitchFamily="49" charset="0"/>
                <a:cs typeface="Courier New" pitchFamily="49" charset="0"/>
              </a:rPr>
              <a:t>2. Becky Beth h, i818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6" name="TextBox 5"/>
          <p:cNvSpPr txBox="1"/>
          <p:nvPr/>
        </p:nvSpPr>
        <p:spPr>
          <a:xfrm>
            <a:off x="2590800" y="1994706"/>
            <a:ext cx="2971800" cy="369332"/>
          </a:xfrm>
          <a:prstGeom prst="rect">
            <a:avLst/>
          </a:prstGeom>
          <a:solidFill>
            <a:schemeClr val="bg1"/>
          </a:solidFill>
          <a:ln>
            <a:solidFill>
              <a:schemeClr val="tx1"/>
            </a:solidFill>
          </a:ln>
        </p:spPr>
        <p:txBody>
          <a:bodyPr wrap="square" rtlCol="0">
            <a:spAutoFit/>
          </a:bodyPr>
          <a:lstStyle/>
          <a:p>
            <a:r>
              <a:rPr lang="en-US" sz="900" dirty="0" smtClean="0">
                <a:solidFill>
                  <a:schemeClr val="tx2">
                    <a:lumMod val="60000"/>
                    <a:lumOff val="40000"/>
                  </a:schemeClr>
                </a:solidFill>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C      FN         BD</a:t>
            </a:r>
          </a:p>
          <a:p>
            <a:r>
              <a:rPr lang="en-US" sz="900" dirty="0" smtClean="0">
                <a:latin typeface="Courier New" pitchFamily="49" charset="0"/>
                <a:cs typeface="Courier New" pitchFamily="49" charset="0"/>
              </a:rPr>
              <a:t>\n</a:t>
            </a:r>
            <a:r>
              <a:rPr lang="en-US" sz="900" b="1" dirty="0" smtClean="0">
                <a:solidFill>
                  <a:schemeClr val="tx2">
                    <a:lumMod val="60000"/>
                    <a:lumOff val="40000"/>
                  </a:schemeClr>
                </a:solidFill>
                <a:latin typeface="Courier New" pitchFamily="49" charset="0"/>
                <a:cs typeface="Courier New" pitchFamily="49" charset="0"/>
              </a:rPr>
              <a:t>(1)</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(Andy)</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(1816)</a:t>
            </a:r>
            <a:r>
              <a:rPr lang="en-US" sz="900" dirty="0" smtClean="0">
                <a:latin typeface="Courier New" pitchFamily="49" charset="0"/>
                <a:cs typeface="Courier New" pitchFamily="49" charset="0"/>
              </a:rPr>
              <a:t>\n</a:t>
            </a:r>
          </a:p>
        </p:txBody>
      </p:sp>
      <p:sp>
        <p:nvSpPr>
          <p:cNvPr id="7" name="TextBox 6"/>
          <p:cNvSpPr txBox="1"/>
          <p:nvPr/>
        </p:nvSpPr>
        <p:spPr>
          <a:xfrm>
            <a:off x="533400" y="3251031"/>
            <a:ext cx="1828800" cy="307777"/>
          </a:xfrm>
          <a:prstGeom prst="rect">
            <a:avLst/>
          </a:prstGeom>
          <a:noFill/>
        </p:spPr>
        <p:txBody>
          <a:bodyPr wrap="square" rtlCol="0">
            <a:spAutoFit/>
          </a:bodyPr>
          <a:lstStyle/>
          <a:p>
            <a:pPr marL="342900" indent="-342900">
              <a:buAutoNum type="arabicPeriod" startAt="3"/>
            </a:pPr>
            <a:r>
              <a:rPr lang="en-US" sz="1400" dirty="0" smtClean="0"/>
              <a:t>Alignment-Search</a:t>
            </a:r>
          </a:p>
        </p:txBody>
      </p:sp>
      <p:sp>
        <p:nvSpPr>
          <p:cNvPr id="8" name="TextBox 7"/>
          <p:cNvSpPr txBox="1"/>
          <p:nvPr/>
        </p:nvSpPr>
        <p:spPr>
          <a:xfrm>
            <a:off x="533400" y="2565231"/>
            <a:ext cx="1600200" cy="307777"/>
          </a:xfrm>
          <a:prstGeom prst="rect">
            <a:avLst/>
          </a:prstGeom>
          <a:noFill/>
        </p:spPr>
        <p:txBody>
          <a:bodyPr wrap="square" rtlCol="0">
            <a:spAutoFit/>
          </a:bodyPr>
          <a:lstStyle/>
          <a:p>
            <a:pPr marL="342900" indent="-342900">
              <a:buAutoNum type="arabicPeriod" startAt="2"/>
            </a:pPr>
            <a:r>
              <a:rPr lang="en-US" sz="1400" dirty="0" smtClean="0"/>
              <a:t>Generalize</a:t>
            </a:r>
          </a:p>
        </p:txBody>
      </p:sp>
      <p:sp>
        <p:nvSpPr>
          <p:cNvPr id="9" name="TextBox 8"/>
          <p:cNvSpPr txBox="1"/>
          <p:nvPr/>
        </p:nvSpPr>
        <p:spPr>
          <a:xfrm>
            <a:off x="2590800" y="2653099"/>
            <a:ext cx="3505200" cy="369332"/>
          </a:xfrm>
          <a:prstGeom prst="rect">
            <a:avLst/>
          </a:prstGeom>
          <a:solidFill>
            <a:schemeClr val="bg1"/>
          </a:solidFill>
          <a:ln>
            <a:solidFill>
              <a:schemeClr val="tx1"/>
            </a:solidFill>
          </a:ln>
        </p:spPr>
        <p:txBody>
          <a:bodyPr wrap="square" rtlCol="0">
            <a:spAutoFit/>
          </a:bodyPr>
          <a:lstStyle/>
          <a:p>
            <a:r>
              <a:rPr lang="en-US" sz="900" dirty="0" smtClean="0">
                <a:solidFill>
                  <a:schemeClr val="tx2">
                    <a:lumMod val="60000"/>
                    <a:lumOff val="40000"/>
                  </a:schemeClr>
                </a:solidFill>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C            FN                  BD</a:t>
            </a:r>
          </a:p>
          <a:p>
            <a:r>
              <a:rPr lang="en-US" sz="900" dirty="0" smtClean="0">
                <a:latin typeface="Courier New" pitchFamily="49" charset="0"/>
                <a:cs typeface="Courier New" pitchFamily="49" charset="0"/>
              </a:rPr>
              <a:t>\n</a:t>
            </a:r>
            <a:r>
              <a:rPr lang="en-US" sz="900" b="1" dirty="0" smtClean="0">
                <a:solidFill>
                  <a:schemeClr val="tx2">
                    <a:lumMod val="60000"/>
                    <a:lumOff val="40000"/>
                  </a:schemeClr>
                </a:solidFill>
                <a:latin typeface="Courier New" pitchFamily="49" charset="0"/>
                <a:cs typeface="Courier New" pitchFamily="49" charset="0"/>
              </a:rPr>
              <a:t>([\</a:t>
            </a:r>
            <a:r>
              <a:rPr lang="en-US" sz="900" b="1" dirty="0" err="1" smtClean="0">
                <a:solidFill>
                  <a:schemeClr val="tx2">
                    <a:lumMod val="60000"/>
                    <a:lumOff val="40000"/>
                  </a:schemeClr>
                </a:solidFill>
                <a:latin typeface="Courier New" pitchFamily="49" charset="0"/>
                <a:cs typeface="Courier New" pitchFamily="49" charset="0"/>
              </a:rPr>
              <a:t>dlio</a:t>
            </a:r>
            <a:r>
              <a:rPr lang="en-US" sz="900" b="1" dirty="0" smtClean="0">
                <a:solidFill>
                  <a:schemeClr val="tx2">
                    <a:lumMod val="60000"/>
                    <a:lumOff val="40000"/>
                  </a:schemeClr>
                </a:solidFill>
                <a:latin typeface="Courier New" pitchFamily="49" charset="0"/>
                <a:cs typeface="Courier New" pitchFamily="49" charset="0"/>
              </a:rPr>
              <a: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(\w{4})</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bh</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a:t>
            </a:r>
            <a:r>
              <a:rPr lang="en-US" sz="900" b="1" dirty="0" err="1" smtClean="0">
                <a:solidFill>
                  <a:schemeClr val="tx2">
                    <a:lumMod val="60000"/>
                    <a:lumOff val="40000"/>
                  </a:schemeClr>
                </a:solidFill>
                <a:latin typeface="Courier New" pitchFamily="49" charset="0"/>
                <a:cs typeface="Courier New" pitchFamily="49" charset="0"/>
              </a:rPr>
              <a:t>dlio</a:t>
            </a:r>
            <a:r>
              <a:rPr lang="en-US" sz="900" b="1" dirty="0" smtClean="0">
                <a:solidFill>
                  <a:schemeClr val="tx2">
                    <a:lumMod val="60000"/>
                    <a:lumOff val="40000"/>
                  </a:schemeClr>
                </a:solidFill>
                <a:latin typeface="Courier New" pitchFamily="49" charset="0"/>
                <a:cs typeface="Courier New" pitchFamily="49" charset="0"/>
              </a:rPr>
              <a:t>]{4})</a:t>
            </a:r>
            <a:r>
              <a:rPr lang="en-US" sz="900" dirty="0" smtClean="0">
                <a:latin typeface="Courier New" pitchFamily="49" charset="0"/>
                <a:cs typeface="Courier New" pitchFamily="49" charset="0"/>
              </a:rPr>
              <a:t>\n</a:t>
            </a:r>
          </a:p>
        </p:txBody>
      </p:sp>
      <p:sp>
        <p:nvSpPr>
          <p:cNvPr id="10" name="TextBox 9"/>
          <p:cNvSpPr txBox="1"/>
          <p:nvPr/>
        </p:nvSpPr>
        <p:spPr>
          <a:xfrm>
            <a:off x="5888892" y="3555831"/>
            <a:ext cx="2438400" cy="276999"/>
          </a:xfrm>
          <a:prstGeom prst="rect">
            <a:avLst/>
          </a:prstGeom>
          <a:solidFill>
            <a:schemeClr val="bg1"/>
          </a:solidFill>
          <a:ln>
            <a:solidFill>
              <a:schemeClr val="tx1"/>
            </a:solidFill>
          </a:ln>
        </p:spPr>
        <p:txBody>
          <a:bodyPr wrap="square" rtlCol="0">
            <a:spAutoFit/>
          </a:bodyPr>
          <a:lstStyle/>
          <a:p>
            <a:r>
              <a:rPr lang="en-US" sz="600" dirty="0" smtClean="0">
                <a:solidFill>
                  <a:schemeClr val="tx2">
                    <a:lumMod val="60000"/>
                    <a:lumOff val="40000"/>
                  </a:schemeClr>
                </a:solidFill>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C            FN                  BD</a:t>
            </a:r>
          </a:p>
          <a:p>
            <a:r>
              <a:rPr lang="en-US" sz="600" dirty="0" smtClean="0">
                <a:latin typeface="Courier New" pitchFamily="49" charset="0"/>
                <a:cs typeface="Courier New" pitchFamily="49" charset="0"/>
              </a:rPr>
              <a:t>\n</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a:t>
            </a:r>
            <a:r>
              <a:rPr lang="en-US" sz="600" dirty="0" smtClean="0">
                <a:latin typeface="Courier New" pitchFamily="49" charset="0"/>
                <a:cs typeface="Courier New" pitchFamily="49" charset="0"/>
              </a:rPr>
              <a:t> [</a:t>
            </a:r>
            <a:r>
              <a:rPr lang="en-US" sz="600" dirty="0" err="1" smtClean="0">
                <a:latin typeface="Courier New" pitchFamily="49" charset="0"/>
                <a:cs typeface="Courier New" pitchFamily="49" charset="0"/>
              </a:rPr>
              <a:t>bh</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]{4})</a:t>
            </a:r>
            <a:r>
              <a:rPr lang="en-US" sz="600" dirty="0" smtClean="0">
                <a:latin typeface="Courier New" pitchFamily="49" charset="0"/>
                <a:cs typeface="Courier New" pitchFamily="49" charset="0"/>
              </a:rPr>
              <a:t>\n</a:t>
            </a:r>
          </a:p>
        </p:txBody>
      </p:sp>
      <p:sp>
        <p:nvSpPr>
          <p:cNvPr id="11" name="Rounded Rectangle 10"/>
          <p:cNvSpPr/>
          <p:nvPr/>
        </p:nvSpPr>
        <p:spPr>
          <a:xfrm>
            <a:off x="7108092" y="3583185"/>
            <a:ext cx="983901" cy="23222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X</a:t>
            </a:r>
            <a:endParaRPr lang="en-US" sz="1400" b="1" dirty="0">
              <a:solidFill>
                <a:srgbClr val="FF0000"/>
              </a:solidFill>
            </a:endParaRPr>
          </a:p>
        </p:txBody>
      </p:sp>
      <p:cxnSp>
        <p:nvCxnSpPr>
          <p:cNvPr id="12" name="Straight Arrow Connector 11"/>
          <p:cNvCxnSpPr/>
          <p:nvPr/>
        </p:nvCxnSpPr>
        <p:spPr>
          <a:xfrm>
            <a:off x="5181600" y="3098631"/>
            <a:ext cx="16002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87830" y="3174831"/>
            <a:ext cx="609600" cy="215444"/>
          </a:xfrm>
          <a:prstGeom prst="rect">
            <a:avLst/>
          </a:prstGeom>
          <a:noFill/>
        </p:spPr>
        <p:txBody>
          <a:bodyPr wrap="square" rtlCol="0">
            <a:spAutoFit/>
          </a:bodyPr>
          <a:lstStyle/>
          <a:p>
            <a:r>
              <a:rPr lang="en-US" sz="800" dirty="0" smtClean="0">
                <a:solidFill>
                  <a:srgbClr val="FF0000"/>
                </a:solidFill>
              </a:rPr>
              <a:t>Deletion</a:t>
            </a:r>
            <a:endParaRPr lang="en-US" sz="800" dirty="0">
              <a:solidFill>
                <a:srgbClr val="FF0000"/>
              </a:solidFill>
            </a:endParaRPr>
          </a:p>
        </p:txBody>
      </p:sp>
      <p:sp>
        <p:nvSpPr>
          <p:cNvPr id="14" name="TextBox 13"/>
          <p:cNvSpPr txBox="1"/>
          <p:nvPr/>
        </p:nvSpPr>
        <p:spPr>
          <a:xfrm>
            <a:off x="2667000" y="3555831"/>
            <a:ext cx="2971800" cy="276999"/>
          </a:xfrm>
          <a:prstGeom prst="rect">
            <a:avLst/>
          </a:prstGeom>
          <a:solidFill>
            <a:schemeClr val="bg1"/>
          </a:solidFill>
          <a:ln>
            <a:solidFill>
              <a:schemeClr val="tx1"/>
            </a:solidFill>
          </a:ln>
        </p:spPr>
        <p:txBody>
          <a:bodyPr wrap="square" rtlCol="0">
            <a:spAutoFit/>
          </a:bodyPr>
          <a:lstStyle/>
          <a:p>
            <a:r>
              <a:rPr lang="en-US" sz="600" dirty="0" smtClean="0">
                <a:solidFill>
                  <a:schemeClr val="tx2">
                    <a:lumMod val="60000"/>
                    <a:lumOff val="40000"/>
                  </a:schemeClr>
                </a:solidFill>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C            FN      Unknown                 BD</a:t>
            </a:r>
          </a:p>
          <a:p>
            <a:r>
              <a:rPr lang="en-US" sz="600" dirty="0" smtClean="0">
                <a:latin typeface="Courier New" pitchFamily="49" charset="0"/>
                <a:cs typeface="Courier New" pitchFamily="49" charset="0"/>
              </a:rPr>
              <a:t>\n</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(\w{4,5})</a:t>
            </a:r>
            <a:r>
              <a:rPr lang="en-US" sz="600" dirty="0" smtClean="0">
                <a:latin typeface="Courier New" pitchFamily="49" charset="0"/>
                <a:cs typeface="Courier New" pitchFamily="49" charset="0"/>
              </a:rPr>
              <a:t> (\S{1,10}) [</a:t>
            </a:r>
            <a:r>
              <a:rPr lang="en-US" sz="600" dirty="0" err="1" smtClean="0">
                <a:latin typeface="Courier New" pitchFamily="49" charset="0"/>
                <a:cs typeface="Courier New" pitchFamily="49" charset="0"/>
              </a:rPr>
              <a:t>bh</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]{4})</a:t>
            </a:r>
            <a:r>
              <a:rPr lang="en-US" sz="600" dirty="0" smtClean="0">
                <a:latin typeface="Courier New" pitchFamily="49" charset="0"/>
                <a:cs typeface="Courier New" pitchFamily="49" charset="0"/>
              </a:rPr>
              <a:t>\n</a:t>
            </a:r>
          </a:p>
        </p:txBody>
      </p:sp>
      <p:sp>
        <p:nvSpPr>
          <p:cNvPr id="15" name="Rounded Rectangle 14"/>
          <p:cNvSpPr/>
          <p:nvPr/>
        </p:nvSpPr>
        <p:spPr>
          <a:xfrm>
            <a:off x="3917106" y="3579130"/>
            <a:ext cx="494322" cy="23222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cxnSp>
        <p:nvCxnSpPr>
          <p:cNvPr id="16" name="Straight Arrow Connector 15"/>
          <p:cNvCxnSpPr/>
          <p:nvPr/>
        </p:nvCxnSpPr>
        <p:spPr>
          <a:xfrm>
            <a:off x="4191000" y="3098631"/>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0" y="3174831"/>
            <a:ext cx="609600" cy="215444"/>
          </a:xfrm>
          <a:prstGeom prst="rect">
            <a:avLst/>
          </a:prstGeom>
          <a:noFill/>
        </p:spPr>
        <p:txBody>
          <a:bodyPr wrap="square" rtlCol="0">
            <a:spAutoFit/>
          </a:bodyPr>
          <a:lstStyle/>
          <a:p>
            <a:r>
              <a:rPr lang="en-US" sz="800" dirty="0" smtClean="0">
                <a:solidFill>
                  <a:srgbClr val="FF0000"/>
                </a:solidFill>
              </a:rPr>
              <a:t>Insertion</a:t>
            </a:r>
            <a:endParaRPr lang="en-US" sz="800" dirty="0">
              <a:solidFill>
                <a:srgbClr val="FF0000"/>
              </a:solidFill>
            </a:endParaRPr>
          </a:p>
        </p:txBody>
      </p:sp>
      <p:sp>
        <p:nvSpPr>
          <p:cNvPr id="18" name="TextBox 17"/>
          <p:cNvSpPr txBox="1"/>
          <p:nvPr/>
        </p:nvSpPr>
        <p:spPr>
          <a:xfrm>
            <a:off x="3200400" y="4044465"/>
            <a:ext cx="1676400" cy="507831"/>
          </a:xfrm>
          <a:prstGeom prst="rect">
            <a:avLst/>
          </a:prstGeom>
          <a:solidFill>
            <a:schemeClr val="bg1"/>
          </a:solidFill>
          <a:ln>
            <a:solidFill>
              <a:schemeClr val="tx1"/>
            </a:solidFill>
          </a:ln>
        </p:spPr>
        <p:txBody>
          <a:bodyPr wrap="square" rtlCol="0">
            <a:spAutoFit/>
          </a:bodyPr>
          <a:lstStyle/>
          <a:p>
            <a:r>
              <a:rPr lang="en-US" sz="900" dirty="0" smtClean="0">
                <a:latin typeface="Courier New" pitchFamily="49" charset="0"/>
                <a:cs typeface="Courier New" pitchFamily="49" charset="0"/>
              </a:rPr>
              <a:t>1. Andy b. 1816</a:t>
            </a:r>
          </a:p>
          <a:p>
            <a:r>
              <a:rPr lang="en-US" sz="900" dirty="0" smtClean="0">
                <a:latin typeface="Courier New" pitchFamily="49" charset="0"/>
                <a:cs typeface="Courier New" pitchFamily="49" charset="0"/>
              </a:rPr>
              <a:t>2. Becky Beth h, 1818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19" name="Rounded Rectangle 18"/>
          <p:cNvSpPr/>
          <p:nvPr/>
        </p:nvSpPr>
        <p:spPr>
          <a:xfrm>
            <a:off x="3634155" y="3692600"/>
            <a:ext cx="211015" cy="101600"/>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cxnSp>
        <p:nvCxnSpPr>
          <p:cNvPr id="20" name="Straight Arrow Connector 19"/>
          <p:cNvCxnSpPr/>
          <p:nvPr/>
        </p:nvCxnSpPr>
        <p:spPr>
          <a:xfrm>
            <a:off x="3733800" y="3098631"/>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24200" y="3174831"/>
            <a:ext cx="609600" cy="215444"/>
          </a:xfrm>
          <a:prstGeom prst="rect">
            <a:avLst/>
          </a:prstGeom>
          <a:noFill/>
        </p:spPr>
        <p:txBody>
          <a:bodyPr wrap="square" rtlCol="0">
            <a:spAutoFit/>
          </a:bodyPr>
          <a:lstStyle/>
          <a:p>
            <a:r>
              <a:rPr lang="en-US" sz="800" dirty="0" smtClean="0">
                <a:solidFill>
                  <a:srgbClr val="FF0000"/>
                </a:solidFill>
              </a:rPr>
              <a:t>Expansion</a:t>
            </a:r>
            <a:endParaRPr lang="en-US" sz="800" dirty="0">
              <a:solidFill>
                <a:srgbClr val="FF0000"/>
              </a:solidFill>
            </a:endParaRPr>
          </a:p>
        </p:txBody>
      </p:sp>
      <p:sp>
        <p:nvSpPr>
          <p:cNvPr id="22" name="TextBox 21"/>
          <p:cNvSpPr txBox="1"/>
          <p:nvPr/>
        </p:nvSpPr>
        <p:spPr>
          <a:xfrm>
            <a:off x="533399" y="3936831"/>
            <a:ext cx="2362201" cy="523220"/>
          </a:xfrm>
          <a:prstGeom prst="rect">
            <a:avLst/>
          </a:prstGeom>
          <a:noFill/>
        </p:spPr>
        <p:txBody>
          <a:bodyPr wrap="square" rtlCol="0">
            <a:spAutoFit/>
          </a:bodyPr>
          <a:lstStyle/>
          <a:p>
            <a:pPr marL="342900" indent="-342900">
              <a:buAutoNum type="arabicPeriod" startAt="4"/>
            </a:pPr>
            <a:r>
              <a:rPr lang="en-US" sz="1400" dirty="0" smtClean="0"/>
              <a:t>Evaluate                       (edit </a:t>
            </a:r>
            <a:r>
              <a:rPr lang="en-US" sz="1400" dirty="0" err="1" smtClean="0"/>
              <a:t>sim</a:t>
            </a:r>
            <a:r>
              <a:rPr lang="en-US" sz="1400" dirty="0" smtClean="0"/>
              <a:t>. * match prob.)</a:t>
            </a:r>
          </a:p>
        </p:txBody>
      </p:sp>
      <p:sp>
        <p:nvSpPr>
          <p:cNvPr id="23" name="Rounded Rectangle 22"/>
          <p:cNvSpPr/>
          <p:nvPr/>
        </p:nvSpPr>
        <p:spPr>
          <a:xfrm>
            <a:off x="3251380" y="4228651"/>
            <a:ext cx="627893" cy="149031"/>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24" name="TextBox 23"/>
          <p:cNvSpPr txBox="1"/>
          <p:nvPr/>
        </p:nvSpPr>
        <p:spPr>
          <a:xfrm>
            <a:off x="4876800" y="4185142"/>
            <a:ext cx="762000" cy="215444"/>
          </a:xfrm>
          <a:prstGeom prst="rect">
            <a:avLst/>
          </a:prstGeom>
          <a:noFill/>
        </p:spPr>
        <p:txBody>
          <a:bodyPr wrap="square" rtlCol="0">
            <a:spAutoFit/>
          </a:bodyPr>
          <a:lstStyle/>
          <a:p>
            <a:r>
              <a:rPr lang="en-US" sz="800" dirty="0" smtClean="0">
                <a:solidFill>
                  <a:srgbClr val="FF0000"/>
                </a:solidFill>
              </a:rPr>
              <a:t>One match!</a:t>
            </a:r>
            <a:endParaRPr lang="en-US" sz="800" dirty="0">
              <a:solidFill>
                <a:srgbClr val="FF0000"/>
              </a:solidFill>
            </a:endParaRPr>
          </a:p>
        </p:txBody>
      </p:sp>
      <p:sp>
        <p:nvSpPr>
          <p:cNvPr id="25" name="TextBox 24"/>
          <p:cNvSpPr txBox="1"/>
          <p:nvPr/>
        </p:nvSpPr>
        <p:spPr>
          <a:xfrm>
            <a:off x="8022492" y="4173419"/>
            <a:ext cx="664308" cy="215444"/>
          </a:xfrm>
          <a:prstGeom prst="rect">
            <a:avLst/>
          </a:prstGeom>
          <a:noFill/>
        </p:spPr>
        <p:txBody>
          <a:bodyPr wrap="square" rtlCol="0">
            <a:spAutoFit/>
          </a:bodyPr>
          <a:lstStyle/>
          <a:p>
            <a:r>
              <a:rPr lang="en-US" sz="800" dirty="0" smtClean="0">
                <a:solidFill>
                  <a:srgbClr val="FF0000"/>
                </a:solidFill>
              </a:rPr>
              <a:t>No Match</a:t>
            </a:r>
            <a:endParaRPr lang="en-US" sz="800" dirty="0">
              <a:solidFill>
                <a:srgbClr val="FF0000"/>
              </a:solidFill>
            </a:endParaRPr>
          </a:p>
        </p:txBody>
      </p:sp>
      <p:sp>
        <p:nvSpPr>
          <p:cNvPr id="26" name="TextBox 25"/>
          <p:cNvSpPr txBox="1"/>
          <p:nvPr/>
        </p:nvSpPr>
        <p:spPr>
          <a:xfrm>
            <a:off x="533399" y="5003631"/>
            <a:ext cx="1852863" cy="307777"/>
          </a:xfrm>
          <a:prstGeom prst="rect">
            <a:avLst/>
          </a:prstGeom>
          <a:noFill/>
        </p:spPr>
        <p:txBody>
          <a:bodyPr wrap="square" rtlCol="0">
            <a:spAutoFit/>
          </a:bodyPr>
          <a:lstStyle/>
          <a:p>
            <a:pPr marL="342900" indent="-342900">
              <a:buAutoNum type="arabicPeriod" startAt="5"/>
            </a:pPr>
            <a:r>
              <a:rPr lang="en-US" sz="1400" dirty="0" smtClean="0"/>
              <a:t>Active Learning</a:t>
            </a:r>
          </a:p>
        </p:txBody>
      </p:sp>
      <p:sp>
        <p:nvSpPr>
          <p:cNvPr id="27" name="TextBox 26"/>
          <p:cNvSpPr txBox="1"/>
          <p:nvPr/>
        </p:nvSpPr>
        <p:spPr>
          <a:xfrm>
            <a:off x="2590800" y="4863402"/>
            <a:ext cx="2971800" cy="507831"/>
          </a:xfrm>
          <a:prstGeom prst="rect">
            <a:avLst/>
          </a:prstGeom>
          <a:solidFill>
            <a:schemeClr val="bg1"/>
          </a:solidFill>
          <a:ln>
            <a:solidFill>
              <a:schemeClr val="tx1"/>
            </a:solidFill>
          </a:ln>
        </p:spPr>
        <p:txBody>
          <a:bodyPr wrap="square" rtlCol="0">
            <a:spAutoFit/>
          </a:bodyPr>
          <a:lstStyle/>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1</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Andy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1816</a:t>
            </a:r>
            <a:r>
              <a:rPr lang="en-US" sz="900" b="1" dirty="0" smtClean="0">
                <a:solidFill>
                  <a:schemeClr val="tx2">
                    <a:lumMod val="60000"/>
                    <a:lumOff val="40000"/>
                  </a:schemeClr>
                </a:solidFill>
                <a:latin typeface="Courier New" pitchFamily="49" charset="0"/>
                <a:cs typeface="Courier New" pitchFamily="49" charset="0"/>
              </a:rPr>
              <a:t>&lt;/BD&gt;</a:t>
            </a:r>
          </a:p>
          <a:p>
            <a:r>
              <a:rPr lang="en-US" sz="900" dirty="0" smtClean="0">
                <a:latin typeface="Courier New" pitchFamily="49" charset="0"/>
                <a:cs typeface="Courier New" pitchFamily="49" charset="0"/>
              </a:rPr>
              <a:t>2. Becky </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Beth</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 h, i818</a:t>
            </a:r>
          </a:p>
          <a:p>
            <a:r>
              <a:rPr lang="en-US" sz="900" dirty="0" smtClean="0">
                <a:latin typeface="Courier New" pitchFamily="49" charset="0"/>
                <a:cs typeface="Courier New" pitchFamily="49" charset="0"/>
              </a:rPr>
              <a:t>3. Charles Conrad</a:t>
            </a:r>
            <a:endParaRPr lang="en-US" sz="900" dirty="0">
              <a:latin typeface="Courier New" pitchFamily="49" charset="0"/>
              <a:cs typeface="Courier New" pitchFamily="49" charset="0"/>
            </a:endParaRPr>
          </a:p>
        </p:txBody>
      </p:sp>
      <p:sp>
        <p:nvSpPr>
          <p:cNvPr id="28" name="TextBox 27"/>
          <p:cNvSpPr txBox="1"/>
          <p:nvPr/>
        </p:nvSpPr>
        <p:spPr>
          <a:xfrm>
            <a:off x="2590800" y="5412432"/>
            <a:ext cx="2971800" cy="276999"/>
          </a:xfrm>
          <a:prstGeom prst="rect">
            <a:avLst/>
          </a:prstGeom>
          <a:solidFill>
            <a:schemeClr val="bg1"/>
          </a:solidFill>
          <a:ln>
            <a:solidFill>
              <a:schemeClr val="tx1"/>
            </a:solidFill>
          </a:ln>
        </p:spPr>
        <p:txBody>
          <a:bodyPr wrap="square" rtlCol="0">
            <a:spAutoFit/>
          </a:bodyPr>
          <a:lstStyle/>
          <a:p>
            <a:r>
              <a:rPr lang="en-US" sz="600" dirty="0" smtClean="0">
                <a:solidFill>
                  <a:schemeClr val="tx2">
                    <a:lumMod val="60000"/>
                    <a:lumOff val="40000"/>
                  </a:schemeClr>
                </a:solidFill>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C            FN        MN                 BD</a:t>
            </a:r>
          </a:p>
          <a:p>
            <a:r>
              <a:rPr lang="en-US" sz="600" dirty="0" smtClean="0">
                <a:latin typeface="Courier New" pitchFamily="49" charset="0"/>
                <a:cs typeface="Courier New" pitchFamily="49" charset="0"/>
              </a:rPr>
              <a:t>\n</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(\w{4,5})</a:t>
            </a:r>
            <a:r>
              <a:rPr lang="en-US" sz="600" b="1"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(\w{4})</a:t>
            </a:r>
            <a:r>
              <a:rPr lang="en-US" sz="600" dirty="0" smtClean="0">
                <a:latin typeface="Courier New" pitchFamily="49" charset="0"/>
                <a:cs typeface="Courier New" pitchFamily="49" charset="0"/>
              </a:rPr>
              <a:t> [</a:t>
            </a:r>
            <a:r>
              <a:rPr lang="en-US" sz="600" dirty="0" err="1" smtClean="0">
                <a:latin typeface="Courier New" pitchFamily="49" charset="0"/>
                <a:cs typeface="Courier New" pitchFamily="49" charset="0"/>
              </a:rPr>
              <a:t>bh</a:t>
            </a:r>
            <a:r>
              <a:rPr lang="en-US" sz="600" dirty="0" smtClean="0">
                <a:latin typeface="Courier New" pitchFamily="49" charset="0"/>
                <a:cs typeface="Courier New" pitchFamily="49" charset="0"/>
              </a:rPr>
              <a:t>][.,] </a:t>
            </a:r>
            <a:r>
              <a:rPr lang="en-US" sz="600" b="1" dirty="0" smtClean="0">
                <a:solidFill>
                  <a:schemeClr val="tx2">
                    <a:lumMod val="60000"/>
                    <a:lumOff val="40000"/>
                  </a:schemeClr>
                </a:solidFill>
                <a:latin typeface="Courier New" pitchFamily="49" charset="0"/>
                <a:cs typeface="Courier New" pitchFamily="49" charset="0"/>
              </a:rPr>
              <a:t>([\</a:t>
            </a:r>
            <a:r>
              <a:rPr lang="en-US" sz="600" b="1" dirty="0" err="1" smtClean="0">
                <a:solidFill>
                  <a:schemeClr val="tx2">
                    <a:lumMod val="60000"/>
                    <a:lumOff val="40000"/>
                  </a:schemeClr>
                </a:solidFill>
                <a:latin typeface="Courier New" pitchFamily="49" charset="0"/>
                <a:cs typeface="Courier New" pitchFamily="49" charset="0"/>
              </a:rPr>
              <a:t>dlio</a:t>
            </a:r>
            <a:r>
              <a:rPr lang="en-US" sz="600" b="1" dirty="0" smtClean="0">
                <a:solidFill>
                  <a:schemeClr val="tx2">
                    <a:lumMod val="60000"/>
                    <a:lumOff val="40000"/>
                  </a:schemeClr>
                </a:solidFill>
                <a:latin typeface="Courier New" pitchFamily="49" charset="0"/>
                <a:cs typeface="Courier New" pitchFamily="49" charset="0"/>
              </a:rPr>
              <a:t>]{4})</a:t>
            </a:r>
            <a:r>
              <a:rPr lang="en-US" sz="600" dirty="0" smtClean="0">
                <a:latin typeface="Courier New" pitchFamily="49" charset="0"/>
                <a:cs typeface="Courier New" pitchFamily="49" charset="0"/>
              </a:rPr>
              <a:t>\n</a:t>
            </a:r>
          </a:p>
        </p:txBody>
      </p:sp>
      <p:sp>
        <p:nvSpPr>
          <p:cNvPr id="29" name="Rounded Rectangle 28"/>
          <p:cNvSpPr/>
          <p:nvPr/>
        </p:nvSpPr>
        <p:spPr>
          <a:xfrm>
            <a:off x="3870570" y="5435878"/>
            <a:ext cx="341922" cy="23250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30" name="TextBox 29"/>
          <p:cNvSpPr txBox="1"/>
          <p:nvPr/>
        </p:nvSpPr>
        <p:spPr>
          <a:xfrm>
            <a:off x="533400" y="5765631"/>
            <a:ext cx="1676400" cy="307777"/>
          </a:xfrm>
          <a:prstGeom prst="rect">
            <a:avLst/>
          </a:prstGeom>
          <a:noFill/>
        </p:spPr>
        <p:txBody>
          <a:bodyPr wrap="square" rtlCol="0">
            <a:spAutoFit/>
          </a:bodyPr>
          <a:lstStyle/>
          <a:p>
            <a:pPr marL="342900" indent="-342900">
              <a:buFont typeface="+mj-lt"/>
              <a:buAutoNum type="arabicPeriod" startAt="6"/>
            </a:pPr>
            <a:r>
              <a:rPr lang="en-US" sz="1400" dirty="0" smtClean="0"/>
              <a:t>Extract</a:t>
            </a:r>
          </a:p>
        </p:txBody>
      </p:sp>
      <p:sp>
        <p:nvSpPr>
          <p:cNvPr id="31" name="TextBox 30"/>
          <p:cNvSpPr txBox="1"/>
          <p:nvPr/>
        </p:nvSpPr>
        <p:spPr>
          <a:xfrm>
            <a:off x="2590800" y="5943600"/>
            <a:ext cx="4191000" cy="507831"/>
          </a:xfrm>
          <a:prstGeom prst="rect">
            <a:avLst/>
          </a:prstGeom>
          <a:solidFill>
            <a:schemeClr val="bg1"/>
          </a:solidFill>
          <a:ln>
            <a:solidFill>
              <a:schemeClr val="tx1"/>
            </a:solidFill>
          </a:ln>
        </p:spPr>
        <p:txBody>
          <a:bodyPr wrap="square" rtlCol="0">
            <a:spAutoFit/>
          </a:bodyPr>
          <a:lstStyle/>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1</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Andy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b.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1816</a:t>
            </a:r>
            <a:r>
              <a:rPr lang="en-US" sz="900" b="1" dirty="0" smtClean="0">
                <a:solidFill>
                  <a:schemeClr val="tx2">
                    <a:lumMod val="60000"/>
                    <a:lumOff val="40000"/>
                  </a:schemeClr>
                </a:solidFill>
                <a:latin typeface="Courier New" pitchFamily="49" charset="0"/>
                <a:cs typeface="Courier New" pitchFamily="49" charset="0"/>
              </a:rPr>
              <a:t>&lt;/BD&gt;</a:t>
            </a:r>
          </a:p>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2</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Becky</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Beth</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 h, </a:t>
            </a:r>
            <a:r>
              <a:rPr lang="en-US" sz="900" b="1" dirty="0" smtClean="0">
                <a:solidFill>
                  <a:schemeClr val="tx2">
                    <a:lumMod val="60000"/>
                    <a:lumOff val="40000"/>
                  </a:schemeClr>
                </a:solidFill>
                <a:latin typeface="Courier New" pitchFamily="49" charset="0"/>
                <a:cs typeface="Courier New" pitchFamily="49" charset="0"/>
              </a:rPr>
              <a:t>&lt;BD&gt;</a:t>
            </a:r>
            <a:r>
              <a:rPr lang="en-US" sz="900" dirty="0" smtClean="0">
                <a:latin typeface="Courier New" pitchFamily="49" charset="0"/>
                <a:cs typeface="Courier New" pitchFamily="49" charset="0"/>
              </a:rPr>
              <a:t>i818</a:t>
            </a:r>
            <a:r>
              <a:rPr lang="en-US" sz="900" b="1" dirty="0" smtClean="0">
                <a:solidFill>
                  <a:schemeClr val="tx2">
                    <a:lumMod val="60000"/>
                    <a:lumOff val="40000"/>
                  </a:schemeClr>
                </a:solidFill>
                <a:latin typeface="Courier New" pitchFamily="49" charset="0"/>
                <a:cs typeface="Courier New" pitchFamily="49" charset="0"/>
              </a:rPr>
              <a:t>&lt;/BD&gt;</a:t>
            </a:r>
            <a:endParaRPr lang="en-US" sz="900" b="1" dirty="0" smtClean="0">
              <a:latin typeface="Courier New" pitchFamily="49" charset="0"/>
              <a:cs typeface="Courier New" pitchFamily="49" charset="0"/>
            </a:endParaRPr>
          </a:p>
          <a:p>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3</a:t>
            </a:r>
            <a:r>
              <a:rPr lang="en-US" sz="900" b="1" dirty="0" smtClean="0">
                <a:solidFill>
                  <a:schemeClr val="tx2">
                    <a:lumMod val="60000"/>
                    <a:lumOff val="40000"/>
                  </a:schemeClr>
                </a:solidFill>
                <a:latin typeface="Courier New" pitchFamily="49" charset="0"/>
                <a:cs typeface="Courier New" pitchFamily="49" charset="0"/>
              </a:rPr>
              <a:t>&lt;/C&gt;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Charles</a:t>
            </a:r>
            <a:r>
              <a:rPr lang="en-US" sz="900" b="1" dirty="0" smtClean="0">
                <a:solidFill>
                  <a:schemeClr val="tx2">
                    <a:lumMod val="60000"/>
                    <a:lumOff val="40000"/>
                  </a:schemeClr>
                </a:solidFill>
                <a:latin typeface="Courier New" pitchFamily="49" charset="0"/>
                <a:cs typeface="Courier New" pitchFamily="49" charset="0"/>
              </a:rPr>
              <a:t>&lt;/FN&gt;</a:t>
            </a:r>
            <a:r>
              <a:rPr lang="en-US" sz="900" dirty="0" smtClean="0">
                <a:latin typeface="Courier New" pitchFamily="49" charset="0"/>
                <a:cs typeface="Courier New" pitchFamily="49" charset="0"/>
              </a:rPr>
              <a:t> </a:t>
            </a:r>
            <a:r>
              <a:rPr lang="en-US" sz="900" b="1" dirty="0" smtClean="0">
                <a:solidFill>
                  <a:schemeClr val="tx2">
                    <a:lumMod val="60000"/>
                    <a:lumOff val="40000"/>
                  </a:schemeClr>
                </a:solidFill>
                <a:latin typeface="Courier New" pitchFamily="49" charset="0"/>
                <a:cs typeface="Courier New" pitchFamily="49" charset="0"/>
              </a:rPr>
              <a:t>&lt;MN&gt;</a:t>
            </a:r>
            <a:r>
              <a:rPr lang="en-US" sz="900" dirty="0" smtClean="0">
                <a:latin typeface="Courier New" pitchFamily="49" charset="0"/>
                <a:cs typeface="Courier New" pitchFamily="49" charset="0"/>
              </a:rPr>
              <a:t>Conrad</a:t>
            </a:r>
            <a:r>
              <a:rPr lang="en-US" sz="900" b="1" dirty="0" smtClean="0">
                <a:solidFill>
                  <a:schemeClr val="tx2">
                    <a:lumMod val="60000"/>
                    <a:lumOff val="40000"/>
                  </a:schemeClr>
                </a:solidFill>
                <a:latin typeface="Courier New" pitchFamily="49" charset="0"/>
                <a:cs typeface="Courier New" pitchFamily="49" charset="0"/>
              </a:rPr>
              <a:t>&lt;/MN&gt;</a:t>
            </a:r>
            <a:endParaRPr lang="en-US" sz="900" b="1" dirty="0">
              <a:latin typeface="Courier New" pitchFamily="49" charset="0"/>
              <a:cs typeface="Courier New" pitchFamily="49" charset="0"/>
            </a:endParaRPr>
          </a:p>
        </p:txBody>
      </p:sp>
      <p:cxnSp>
        <p:nvCxnSpPr>
          <p:cNvPr id="32" name="Straight Arrow Connector 31"/>
          <p:cNvCxnSpPr/>
          <p:nvPr/>
        </p:nvCxnSpPr>
        <p:spPr>
          <a:xfrm>
            <a:off x="6019800" y="3098631"/>
            <a:ext cx="28956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53400" y="3174831"/>
            <a:ext cx="838200" cy="215444"/>
          </a:xfrm>
          <a:prstGeom prst="rect">
            <a:avLst/>
          </a:prstGeom>
          <a:noFill/>
        </p:spPr>
        <p:txBody>
          <a:bodyPr wrap="square" rtlCol="0">
            <a:spAutoFit/>
          </a:bodyPr>
          <a:lstStyle/>
          <a:p>
            <a:r>
              <a:rPr lang="en-US" sz="800" dirty="0" smtClean="0">
                <a:solidFill>
                  <a:srgbClr val="FF0000"/>
                </a:solidFill>
              </a:rPr>
              <a:t>Many more …</a:t>
            </a:r>
            <a:endParaRPr lang="en-US" sz="800" dirty="0">
              <a:solidFill>
                <a:srgbClr val="FF0000"/>
              </a:solidFill>
            </a:endParaRPr>
          </a:p>
        </p:txBody>
      </p:sp>
      <p:cxnSp>
        <p:nvCxnSpPr>
          <p:cNvPr id="34" name="Straight Arrow Connector 33"/>
          <p:cNvCxnSpPr/>
          <p:nvPr/>
        </p:nvCxnSpPr>
        <p:spPr>
          <a:xfrm flipH="1">
            <a:off x="4103077" y="3845001"/>
            <a:ext cx="3908" cy="1934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162800" y="3848910"/>
            <a:ext cx="3908" cy="1934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3298098" y="5050348"/>
            <a:ext cx="898764" cy="130906"/>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37" name="Rounded Rectangle 36"/>
          <p:cNvSpPr/>
          <p:nvPr/>
        </p:nvSpPr>
        <p:spPr>
          <a:xfrm>
            <a:off x="4207342" y="4225284"/>
            <a:ext cx="572475" cy="152398"/>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F0000"/>
              </a:solidFill>
            </a:endParaRPr>
          </a:p>
        </p:txBody>
      </p:sp>
      <p:sp>
        <p:nvSpPr>
          <p:cNvPr id="38" name="TextBox 37"/>
          <p:cNvSpPr txBox="1"/>
          <p:nvPr/>
        </p:nvSpPr>
        <p:spPr>
          <a:xfrm>
            <a:off x="6019800" y="1371600"/>
            <a:ext cx="3050387" cy="923330"/>
          </a:xfrm>
          <a:prstGeom prst="rect">
            <a:avLst/>
          </a:prstGeom>
          <a:noFill/>
        </p:spPr>
        <p:txBody>
          <a:bodyPr wrap="none" rtlCol="0">
            <a:spAutoFit/>
          </a:bodyPr>
          <a:lstStyle/>
          <a:p>
            <a:r>
              <a:rPr lang="en-US" dirty="0" err="1" smtClean="0"/>
              <a:t>ListReader</a:t>
            </a:r>
            <a:r>
              <a:rPr lang="en-US" dirty="0" smtClean="0"/>
              <a:t> Wrapper Induction:</a:t>
            </a:r>
          </a:p>
          <a:p>
            <a:r>
              <a:rPr lang="en-US" dirty="0" smtClean="0"/>
              <a:t>    Precision: 95%</a:t>
            </a:r>
          </a:p>
          <a:p>
            <a:r>
              <a:rPr lang="en-US" dirty="0" smtClean="0"/>
              <a:t>    Recall: 91%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Joseph\Documents\MastersThesis\thesisImages\ExtractedPers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4733" y="1752600"/>
            <a:ext cx="3853931" cy="26670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C:\Users\Joseph\Documents\MastersThesis\thesisImages\GenealogicalPerso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14333" y="1752600"/>
            <a:ext cx="4245033" cy="25908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Source of Uncertainty:</a:t>
            </a:r>
            <a:br>
              <a:rPr lang="en-US" dirty="0" smtClean="0"/>
            </a:br>
            <a:r>
              <a:rPr lang="en-US" dirty="0" smtClean="0"/>
              <a:t>Assertion Inference</a:t>
            </a:r>
            <a:endParaRPr lang="en-US" dirty="0">
              <a:solidFill>
                <a:schemeClr val="tx1"/>
              </a:solidFill>
            </a:endParaRPr>
          </a:p>
        </p:txBody>
      </p:sp>
      <p:sp>
        <p:nvSpPr>
          <p:cNvPr id="5" name="Content Placeholder 1"/>
          <p:cNvSpPr txBox="1">
            <a:spLocks/>
          </p:cNvSpPr>
          <p:nvPr/>
        </p:nvSpPr>
        <p:spPr>
          <a:xfrm>
            <a:off x="838200" y="2895600"/>
            <a:ext cx="7408333" cy="345069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a:solidFill>
                <a:schemeClr val="tx2"/>
              </a:solidFill>
            </a:endParaRPr>
          </a:p>
        </p:txBody>
      </p:sp>
      <p:grpSp>
        <p:nvGrpSpPr>
          <p:cNvPr id="13" name="Group 18"/>
          <p:cNvGrpSpPr/>
          <p:nvPr/>
        </p:nvGrpSpPr>
        <p:grpSpPr>
          <a:xfrm>
            <a:off x="575733" y="5105400"/>
            <a:ext cx="1295400" cy="891204"/>
            <a:chOff x="419100" y="5204796"/>
            <a:chExt cx="1295400" cy="891204"/>
          </a:xfrm>
          <a:solidFill>
            <a:schemeClr val="accent2"/>
          </a:solidFill>
        </p:grpSpPr>
        <p:sp>
          <p:nvSpPr>
            <p:cNvPr id="20" name="Can 19"/>
            <p:cNvSpPr/>
            <p:nvPr/>
          </p:nvSpPr>
          <p:spPr>
            <a:xfrm>
              <a:off x="419100" y="5204796"/>
              <a:ext cx="1295400" cy="891204"/>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5021" y="5436745"/>
              <a:ext cx="1063558" cy="584775"/>
            </a:xfrm>
            <a:prstGeom prst="rect">
              <a:avLst/>
            </a:prstGeom>
            <a:grpFill/>
          </p:spPr>
          <p:txBody>
            <a:bodyPr wrap="square" rtlCol="0">
              <a:spAutoFit/>
            </a:bodyPr>
            <a:lstStyle/>
            <a:p>
              <a:pPr algn="ctr"/>
              <a:r>
                <a:rPr lang="en-US" sz="1600" b="1" dirty="0" smtClean="0">
                  <a:latin typeface="Arial" pitchFamily="34" charset="0"/>
                  <a:cs typeface="Arial" pitchFamily="34" charset="0"/>
                </a:rPr>
                <a:t>Name </a:t>
              </a:r>
              <a:r>
                <a:rPr lang="en-US" sz="1600" b="1" dirty="0" err="1" smtClean="0">
                  <a:latin typeface="Arial" pitchFamily="34" charset="0"/>
                  <a:cs typeface="Arial" pitchFamily="34" charset="0"/>
                </a:rPr>
                <a:t>isMale</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p:txBody>
        </p:sp>
      </p:grpSp>
      <p:sp>
        <p:nvSpPr>
          <p:cNvPr id="72" name="Rectangle 71"/>
          <p:cNvSpPr/>
          <p:nvPr/>
        </p:nvSpPr>
        <p:spPr>
          <a:xfrm>
            <a:off x="2633133" y="4953000"/>
            <a:ext cx="5105400" cy="1323439"/>
          </a:xfrm>
          <a:prstGeom prst="rect">
            <a:avLst/>
          </a:prstGeom>
          <a:solidFill>
            <a:schemeClr val="bg1"/>
          </a:solidFill>
          <a:ln>
            <a:solidFill>
              <a:schemeClr val="tx1"/>
            </a:solidFill>
          </a:ln>
        </p:spPr>
        <p:txBody>
          <a:bodyPr wrap="square">
            <a:spAutoFit/>
          </a:bodyPr>
          <a:lstStyle/>
          <a:p>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x </a:t>
            </a:r>
            <a:r>
              <a:rPr lang="en-US" sz="1600" dirty="0" err="1">
                <a:latin typeface="Times New Roman" pitchFamily="18" charset="0"/>
                <a:cs typeface="Times New Roman" pitchFamily="18" charset="0"/>
              </a:rPr>
              <a:t>source:Person</a:t>
            </a:r>
            <a:r>
              <a:rPr lang="en-US" sz="1600" dirty="0">
                <a:latin typeface="Times New Roman" pitchFamily="18" charset="0"/>
                <a:cs typeface="Times New Roman" pitchFamily="18" charset="0"/>
              </a:rPr>
              <a:t>-Name ?n</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n source: </a:t>
            </a:r>
            <a:r>
              <a:rPr lang="en-US" sz="1600" dirty="0" err="1">
                <a:latin typeface="Times New Roman" pitchFamily="18" charset="0"/>
                <a:cs typeface="Times New Roman" pitchFamily="18" charset="0"/>
              </a:rPr>
              <a:t>NameValue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nv</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isMale</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nv</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makeTemp</a:t>
            </a:r>
            <a:r>
              <a:rPr lang="en-US" sz="1600" dirty="0">
                <a:latin typeface="Times New Roman" pitchFamily="18" charset="0"/>
                <a:cs typeface="Times New Roman" pitchFamily="18" charset="0"/>
              </a:rPr>
              <a:t>(?gender)</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-&gt; </a:t>
            </a:r>
            <a:r>
              <a:rPr lang="en-US" sz="1600" dirty="0">
                <a:latin typeface="Times New Roman" pitchFamily="18" charset="0"/>
                <a:cs typeface="Times New Roman" pitchFamily="18" charset="0"/>
              </a:rPr>
              <a:t>(?x </a:t>
            </a:r>
            <a:r>
              <a:rPr lang="en-US" sz="1600" dirty="0" err="1">
                <a:latin typeface="Times New Roman" pitchFamily="18" charset="0"/>
                <a:cs typeface="Times New Roman" pitchFamily="18" charset="0"/>
              </a:rPr>
              <a:t>target:Person</a:t>
            </a:r>
            <a:r>
              <a:rPr lang="en-US" sz="1600" dirty="0">
                <a:latin typeface="Times New Roman" pitchFamily="18" charset="0"/>
                <a:cs typeface="Times New Roman" pitchFamily="18" charset="0"/>
              </a:rPr>
              <a:t>-Gender ?gender</a:t>
            </a:r>
            <a:r>
              <a:rPr lang="en-US" sz="1600" dirty="0" smtClean="0">
                <a:latin typeface="Times New Roman" pitchFamily="18" charset="0"/>
                <a:cs typeface="Times New Roman" pitchFamily="18" charset="0"/>
              </a:rPr>
              <a:t>),</a:t>
            </a:r>
          </a:p>
          <a:p>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gender </a:t>
            </a:r>
            <a:r>
              <a:rPr lang="en-US" sz="1600" dirty="0" err="1">
                <a:latin typeface="Times New Roman" pitchFamily="18" charset="0"/>
                <a:cs typeface="Times New Roman" pitchFamily="18" charset="0"/>
              </a:rPr>
              <a:t>rdf:type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target:Gender</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gender </a:t>
            </a:r>
            <a:r>
              <a:rPr lang="en-US" sz="1600" dirty="0" err="1">
                <a:latin typeface="Times New Roman" pitchFamily="18" charset="0"/>
                <a:cs typeface="Times New Roman" pitchFamily="18" charset="0"/>
              </a:rPr>
              <a:t>target:GenderValue</a:t>
            </a:r>
            <a:r>
              <a:rPr lang="en-US" sz="1600" dirty="0">
                <a:latin typeface="Times New Roman" pitchFamily="18" charset="0"/>
                <a:cs typeface="Times New Roman" pitchFamily="18" charset="0"/>
              </a:rPr>
              <a:t> `Male'^^</a:t>
            </a:r>
            <a:r>
              <a:rPr lang="en-US" sz="1600" dirty="0" err="1">
                <a:latin typeface="Times New Roman" pitchFamily="18" charset="0"/>
                <a:cs typeface="Times New Roman" pitchFamily="18" charset="0"/>
              </a:rPr>
              <a:t>xsd:string</a:t>
            </a:r>
            <a:r>
              <a:rPr lang="en-US" sz="1600" dirty="0">
                <a:latin typeface="Times New Roman" pitchFamily="18" charset="0"/>
                <a:cs typeface="Times New Roman" pitchFamily="18" charset="0"/>
              </a:rPr>
              <a:t>)]</a:t>
            </a:r>
          </a:p>
        </p:txBody>
      </p:sp>
      <p:cxnSp>
        <p:nvCxnSpPr>
          <p:cNvPr id="40" name="Straight Connector 39"/>
          <p:cNvCxnSpPr/>
          <p:nvPr/>
        </p:nvCxnSpPr>
        <p:spPr>
          <a:xfrm flipV="1">
            <a:off x="1947333" y="5410200"/>
            <a:ext cx="990600" cy="228600"/>
          </a:xfrm>
          <a:prstGeom prst="line">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28133" y="2895600"/>
            <a:ext cx="5334000" cy="533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062133" y="2743200"/>
            <a:ext cx="1828800" cy="685800"/>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72" idx="0"/>
          </p:cNvCxnSpPr>
          <p:nvPr/>
        </p:nvCxnSpPr>
        <p:spPr>
          <a:xfrm flipH="1">
            <a:off x="5185833" y="3429000"/>
            <a:ext cx="876300" cy="1524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6176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8991600" cy="1143000"/>
          </a:xfrm>
        </p:spPr>
        <p:txBody>
          <a:bodyPr>
            <a:normAutofit fontScale="90000"/>
          </a:bodyPr>
          <a:lstStyle/>
          <a:p>
            <a:r>
              <a:rPr lang="en-US" dirty="0" smtClean="0"/>
              <a:t>Source of Uncertainty:</a:t>
            </a:r>
            <a:br>
              <a:rPr lang="en-US" dirty="0" smtClean="0"/>
            </a:br>
            <a:r>
              <a:rPr lang="en-US" dirty="0" smtClean="0"/>
              <a:t>Object Identity Resolution </a:t>
            </a:r>
            <a:endParaRPr lang="en-US" dirty="0">
              <a:solidFill>
                <a:schemeClr val="tx1"/>
              </a:solidFill>
            </a:endParaRPr>
          </a:p>
        </p:txBody>
      </p:sp>
      <p:pic>
        <p:nvPicPr>
          <p:cNvPr id="4098" name="Picture 2" descr="C:\Users\Joseph\Documents\MastersThesis\thesisImages\disambiguateMaryEl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58325" y="2971800"/>
            <a:ext cx="4800603" cy="2797344"/>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5122" name="Picture 2" descr="C:\Users\Joseph\Documents\MastersThesis\thesisImages\disambiguateMaryEly.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58325" y="2971800"/>
            <a:ext cx="4800603" cy="279734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p:cNvCxnSpPr/>
          <p:nvPr/>
        </p:nvCxnSpPr>
        <p:spPr>
          <a:xfrm flipH="1" flipV="1">
            <a:off x="2991528" y="2971800"/>
            <a:ext cx="1961472" cy="228600"/>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991527" y="2973288"/>
            <a:ext cx="1732873" cy="912912"/>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86000" y="2819400"/>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0.032081</a:t>
            </a:r>
            <a:endParaRPr lang="en-US" sz="1400" dirty="0">
              <a:latin typeface="Times New Roman" pitchFamily="18" charset="0"/>
              <a:cs typeface="Times New Roman" pitchFamily="18" charset="0"/>
            </a:endParaRPr>
          </a:p>
        </p:txBody>
      </p:sp>
      <p:cxnSp>
        <p:nvCxnSpPr>
          <p:cNvPr id="15" name="Straight Connector 14"/>
          <p:cNvCxnSpPr/>
          <p:nvPr/>
        </p:nvCxnSpPr>
        <p:spPr>
          <a:xfrm flipH="1">
            <a:off x="2991527" y="4038600"/>
            <a:ext cx="1732873" cy="914400"/>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91528" y="4572000"/>
            <a:ext cx="1580472" cy="381000"/>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0" y="4797623"/>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0.032081</a:t>
            </a:r>
            <a:endParaRPr lang="en-US" sz="1400" dirty="0">
              <a:latin typeface="Times New Roman" pitchFamily="18" charset="0"/>
              <a:cs typeface="Times New Roman" pitchFamily="18" charset="0"/>
            </a:endParaRPr>
          </a:p>
        </p:txBody>
      </p:sp>
      <p:cxnSp>
        <p:nvCxnSpPr>
          <p:cNvPr id="23" name="Straight Connector 22"/>
          <p:cNvCxnSpPr/>
          <p:nvPr/>
        </p:nvCxnSpPr>
        <p:spPr>
          <a:xfrm flipH="1">
            <a:off x="1162728" y="3276600"/>
            <a:ext cx="3790272" cy="685799"/>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162728" y="3962402"/>
            <a:ext cx="3409272" cy="533398"/>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4100" name="Rectangle 4099"/>
          <p:cNvSpPr/>
          <p:nvPr/>
        </p:nvSpPr>
        <p:spPr>
          <a:xfrm>
            <a:off x="400727" y="3824736"/>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0.995030</a:t>
            </a:r>
            <a:endParaRPr lang="en-US" sz="1400" dirty="0">
              <a:latin typeface="Times New Roman" pitchFamily="18" charset="0"/>
              <a:cs typeface="Times New Roman" pitchFamily="18" charset="0"/>
            </a:endParaRPr>
          </a:p>
        </p:txBody>
      </p:sp>
      <p:cxnSp>
        <p:nvCxnSpPr>
          <p:cNvPr id="18" name="Straight Connector 17"/>
          <p:cNvCxnSpPr/>
          <p:nvPr/>
        </p:nvCxnSpPr>
        <p:spPr>
          <a:xfrm flipH="1" flipV="1">
            <a:off x="2743200" y="2133600"/>
            <a:ext cx="2209800" cy="914400"/>
          </a:xfrm>
          <a:prstGeom prst="line">
            <a:avLst/>
          </a:prstGeom>
          <a:ln>
            <a:solidFill>
              <a:srgbClr val="FF9999"/>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334000" y="2133600"/>
            <a:ext cx="1600200" cy="2209800"/>
          </a:xfrm>
          <a:prstGeom prst="line">
            <a:avLst/>
          </a:prstGeom>
          <a:ln>
            <a:solidFill>
              <a:srgbClr val="FF9999"/>
            </a:solidFill>
            <a:headEnd type="triangle" w="med" len="lg"/>
          </a:ln>
        </p:spPr>
        <p:style>
          <a:lnRef idx="1">
            <a:schemeClr val="accent1"/>
          </a:lnRef>
          <a:fillRef idx="0">
            <a:schemeClr val="accent1"/>
          </a:fillRef>
          <a:effectRef idx="0">
            <a:schemeClr val="accent1"/>
          </a:effectRef>
          <a:fontRef idx="minor">
            <a:schemeClr val="tx1"/>
          </a:fontRef>
        </p:style>
      </p:cxnSp>
      <p:sp>
        <p:nvSpPr>
          <p:cNvPr id="6" name="Content Placeholder 1"/>
          <p:cNvSpPr>
            <a:spLocks noGrp="1"/>
          </p:cNvSpPr>
          <p:nvPr>
            <p:ph idx="1"/>
          </p:nvPr>
        </p:nvSpPr>
        <p:spPr/>
        <p:txBody>
          <a:bodyPr>
            <a:normAutofit/>
          </a:bodyPr>
          <a:lstStyle/>
          <a:p>
            <a:pPr algn="ctr">
              <a:buClr>
                <a:srgbClr val="FF9999"/>
              </a:buClr>
              <a:buNone/>
            </a:pPr>
            <a:r>
              <a:rPr lang="en-US" sz="2800" dirty="0" smtClean="0">
                <a:solidFill>
                  <a:schemeClr val="tx2"/>
                </a:solidFill>
              </a:rPr>
              <a:t>Person</a:t>
            </a:r>
            <a:r>
              <a:rPr lang="en-US" sz="2800" baseline="-25000" dirty="0" smtClean="0">
                <a:solidFill>
                  <a:schemeClr val="tx2"/>
                </a:solidFill>
              </a:rPr>
              <a:t>2</a:t>
            </a:r>
            <a:r>
              <a:rPr lang="en-US" sz="2800" dirty="0" smtClean="0">
                <a:solidFill>
                  <a:schemeClr val="tx2"/>
                </a:solidFill>
              </a:rPr>
              <a:t> (Mary Ely) </a:t>
            </a:r>
            <a:r>
              <a:rPr lang="en-US" i="1" dirty="0" err="1" smtClean="0">
                <a:solidFill>
                  <a:schemeClr val="tx2"/>
                </a:solidFill>
              </a:rPr>
              <a:t>owl:sameAs</a:t>
            </a:r>
            <a:r>
              <a:rPr lang="en-US" sz="2800" dirty="0" smtClean="0">
                <a:solidFill>
                  <a:schemeClr val="tx2"/>
                </a:solidFill>
              </a:rPr>
              <a:t> Person</a:t>
            </a:r>
            <a:r>
              <a:rPr lang="en-US" sz="2800" baseline="-25000" dirty="0" smtClean="0">
                <a:solidFill>
                  <a:schemeClr val="tx2"/>
                </a:solidFill>
              </a:rPr>
              <a:t>8</a:t>
            </a:r>
            <a:r>
              <a:rPr lang="en-US" sz="2800" dirty="0" smtClean="0">
                <a:solidFill>
                  <a:schemeClr val="tx2"/>
                </a:solidFill>
              </a:rPr>
              <a:t> (Mary Ely)</a:t>
            </a:r>
            <a:endParaRPr lang="en-US" sz="2800" dirty="0">
              <a:solidFill>
                <a:schemeClr val="tx2"/>
              </a:solidFill>
            </a:endParaRPr>
          </a:p>
        </p:txBody>
      </p:sp>
    </p:spTree>
    <p:extLst>
      <p:ext uri="{BB962C8B-B14F-4D97-AF65-F5344CB8AC3E}">
        <p14:creationId xmlns:p14="http://schemas.microsoft.com/office/powerpoint/2010/main" xmlns="" val="361478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1143000"/>
          </a:xfrm>
        </p:spPr>
        <p:txBody>
          <a:bodyPr>
            <a:normAutofit fontScale="90000"/>
          </a:bodyPr>
          <a:lstStyle/>
          <a:p>
            <a:r>
              <a:rPr lang="en-US" dirty="0" smtClean="0"/>
              <a:t>Context: Web of Knowledge</a:t>
            </a:r>
            <a:br>
              <a:rPr lang="en-US" dirty="0" smtClean="0"/>
            </a:br>
            <a:r>
              <a:rPr lang="en-US" dirty="0" err="1" smtClean="0"/>
              <a:t>Supermposed</a:t>
            </a:r>
            <a:r>
              <a:rPr lang="en-US" dirty="0" smtClean="0"/>
              <a:t> Family History Books</a:t>
            </a:r>
            <a:endParaRPr lang="en-US" dirty="0">
              <a:solidFill>
                <a:schemeClr val="tx1"/>
              </a:solidFill>
            </a:endParaRPr>
          </a:p>
        </p:txBody>
      </p:sp>
      <p:pic>
        <p:nvPicPr>
          <p:cNvPr id="1026" name="Picture 2" descr="C:\Users\Joseph\Documents\MastersThesis\thesisImages\books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38600" y="3581400"/>
            <a:ext cx="4982317" cy="296960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6" name="Content Placeholder 1"/>
          <p:cNvSpPr txBox="1">
            <a:spLocks/>
          </p:cNvSpPr>
          <p:nvPr/>
        </p:nvSpPr>
        <p:spPr>
          <a:xfrm>
            <a:off x="228600" y="2133600"/>
            <a:ext cx="7543800" cy="44196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solidFill>
                  <a:schemeClr val="tx2"/>
                </a:solidFill>
              </a:rPr>
              <a:t>Large collection of scanned, OCRed </a:t>
            </a:r>
            <a:r>
              <a:rPr lang="en-US" dirty="0" smtClean="0">
                <a:solidFill>
                  <a:schemeClr val="tx2"/>
                </a:solidFill>
              </a:rPr>
              <a:t>books: currently 85,000 on line and counting</a:t>
            </a:r>
          </a:p>
          <a:p>
            <a:endParaRPr lang="en-US" dirty="0">
              <a:solidFill>
                <a:schemeClr val="tx2"/>
              </a:solidFill>
            </a:endParaRPr>
          </a:p>
          <a:p>
            <a:pPr marL="365760" lvl="1" indent="-256032">
              <a:buClr>
                <a:schemeClr val="accent3"/>
              </a:buClr>
              <a:buFont typeface="Georgia"/>
              <a:buChar char="•"/>
            </a:pPr>
            <a:r>
              <a:rPr lang="en-US" sz="2800" dirty="0" smtClean="0">
                <a:solidFill>
                  <a:schemeClr val="tx2"/>
                </a:solidFill>
              </a:rPr>
              <a:t>Stated assertions</a:t>
            </a:r>
          </a:p>
          <a:p>
            <a:r>
              <a:rPr lang="en-US" dirty="0" smtClean="0">
                <a:solidFill>
                  <a:schemeClr val="tx2"/>
                </a:solidFill>
              </a:rPr>
              <a:t>Implied assertions</a:t>
            </a:r>
          </a:p>
          <a:p>
            <a:pPr lvl="1"/>
            <a:r>
              <a:rPr lang="en-US" dirty="0" smtClean="0">
                <a:solidFill>
                  <a:schemeClr val="tx2"/>
                </a:solidFill>
              </a:rPr>
              <a:t>Inferred</a:t>
            </a:r>
          </a:p>
          <a:p>
            <a:pPr lvl="1"/>
            <a:r>
              <a:rPr lang="en-US" dirty="0" smtClean="0">
                <a:solidFill>
                  <a:schemeClr val="tx2"/>
                </a:solidFill>
              </a:rPr>
              <a:t>Same-as entities</a:t>
            </a:r>
          </a:p>
          <a:p>
            <a:r>
              <a:rPr lang="en-US" dirty="0" smtClean="0">
                <a:solidFill>
                  <a:schemeClr val="tx2"/>
                </a:solidFill>
              </a:rPr>
              <a:t>4.25</a:t>
            </a:r>
            <a:r>
              <a:rPr lang="en-US" dirty="0" smtClean="0">
                <a:solidFill>
                  <a:schemeClr val="tx2"/>
                </a:solidFill>
                <a:sym typeface="Symbol"/>
              </a:rPr>
              <a:t>10</a:t>
            </a:r>
            <a:r>
              <a:rPr lang="en-US" baseline="30000" dirty="0" smtClean="0">
                <a:solidFill>
                  <a:schemeClr val="tx2"/>
                </a:solidFill>
                <a:sym typeface="Symbol"/>
              </a:rPr>
              <a:t>12 </a:t>
            </a:r>
            <a:r>
              <a:rPr lang="en-US" dirty="0" smtClean="0">
                <a:solidFill>
                  <a:schemeClr val="tx2"/>
                </a:solidFill>
              </a:rPr>
              <a:t>assertions</a:t>
            </a:r>
          </a:p>
          <a:p>
            <a:r>
              <a:rPr lang="en-US" dirty="0" smtClean="0">
                <a:solidFill>
                  <a:schemeClr val="tx2"/>
                </a:solidFill>
              </a:rPr>
              <a:t>Trillions of RDF triples</a:t>
            </a:r>
          </a:p>
          <a:p>
            <a:pPr marL="411480" lvl="1" indent="0">
              <a:buNone/>
            </a:pPr>
            <a:endParaRPr lang="en-US" dirty="0" smtClean="0">
              <a:solidFill>
                <a:schemeClr val="tx2"/>
              </a:solidFill>
            </a:endParaRPr>
          </a:p>
        </p:txBody>
      </p:sp>
    </p:spTree>
    <p:extLst>
      <p:ext uri="{BB962C8B-B14F-4D97-AF65-F5344CB8AC3E}">
        <p14:creationId xmlns="" xmlns:p14="http://schemas.microsoft.com/office/powerpoint/2010/main" val="1000891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Source of Uncertainty:</a:t>
            </a:r>
            <a:br>
              <a:rPr lang="en-US" dirty="0" smtClean="0"/>
            </a:br>
            <a:r>
              <a:rPr lang="en-US" dirty="0" smtClean="0"/>
              <a:t>Wiki-like Updates + Uncertain Inferences</a:t>
            </a:r>
            <a:endParaRPr lang="en-US" dirty="0"/>
          </a:p>
        </p:txBody>
      </p:sp>
      <p:pic>
        <p:nvPicPr>
          <p:cNvPr id="3" name="Picture 2" descr="10.5.origLoop.png"/>
          <p:cNvPicPr>
            <a:picLocks noChangeAspect="1"/>
          </p:cNvPicPr>
          <p:nvPr/>
        </p:nvPicPr>
        <p:blipFill>
          <a:blip r:embed="rId3" cstate="print"/>
          <a:stretch>
            <a:fillRect/>
          </a:stretch>
        </p:blipFill>
        <p:spPr>
          <a:xfrm>
            <a:off x="4038600" y="1600200"/>
            <a:ext cx="4806297" cy="5029200"/>
          </a:xfrm>
          <a:prstGeom prst="rect">
            <a:avLst/>
          </a:prstGeom>
          <a:ln>
            <a:noFill/>
          </a:ln>
        </p:spPr>
      </p:pic>
      <p:sp>
        <p:nvSpPr>
          <p:cNvPr id="4" name="TextBox 3"/>
          <p:cNvSpPr txBox="1"/>
          <p:nvPr/>
        </p:nvSpPr>
        <p:spPr>
          <a:xfrm>
            <a:off x="228600" y="4495800"/>
            <a:ext cx="2971800" cy="1200329"/>
          </a:xfrm>
          <a:prstGeom prst="rect">
            <a:avLst/>
          </a:prstGeom>
          <a:noFill/>
        </p:spPr>
        <p:txBody>
          <a:bodyPr wrap="square" rtlCol="0">
            <a:spAutoFit/>
          </a:bodyPr>
          <a:lstStyle/>
          <a:p>
            <a:r>
              <a:rPr lang="en-US" dirty="0" smtClean="0"/>
              <a:t>Sources of error:</a:t>
            </a:r>
          </a:p>
          <a:p>
            <a:pPr marL="342900" indent="-342900">
              <a:buFont typeface="+mj-lt"/>
              <a:buAutoNum type="arabicPeriod"/>
            </a:pPr>
            <a:r>
              <a:rPr lang="en-US" dirty="0" smtClean="0"/>
              <a:t>Incorrect person merges</a:t>
            </a:r>
          </a:p>
          <a:p>
            <a:pPr marL="342900" indent="-342900">
              <a:buFont typeface="+mj-lt"/>
              <a:buAutoNum type="arabicPeriod"/>
            </a:pPr>
            <a:r>
              <a:rPr lang="en-US" dirty="0" smtClean="0"/>
              <a:t>Incorrect parent-child relationship assertions</a:t>
            </a:r>
            <a:endParaRPr lang="en-US" dirty="0"/>
          </a:p>
        </p:txBody>
      </p:sp>
      <p:sp>
        <p:nvSpPr>
          <p:cNvPr id="5" name="TextBox 4"/>
          <p:cNvSpPr txBox="1"/>
          <p:nvPr/>
        </p:nvSpPr>
        <p:spPr>
          <a:xfrm>
            <a:off x="1752600" y="1676400"/>
            <a:ext cx="3424848" cy="707886"/>
          </a:xfrm>
          <a:prstGeom prst="rect">
            <a:avLst/>
          </a:prstGeom>
          <a:noFill/>
        </p:spPr>
        <p:txBody>
          <a:bodyPr wrap="none" rtlCol="0">
            <a:spAutoFit/>
          </a:bodyPr>
          <a:lstStyle/>
          <a:p>
            <a:r>
              <a:rPr lang="en-US" sz="4000" dirty="0" smtClean="0">
                <a:solidFill>
                  <a:srgbClr val="FF0000"/>
                </a:solidFill>
              </a:rPr>
              <a:t>Cyclic Pedigree:</a:t>
            </a:r>
            <a:endParaRPr lang="en-US" sz="4000" dirty="0">
              <a:solidFill>
                <a:srgbClr val="FF0000"/>
              </a:solidFill>
            </a:endParaRPr>
          </a:p>
        </p:txBody>
      </p:sp>
      <p:pic>
        <p:nvPicPr>
          <p:cNvPr id="6" name="Picture 5" descr="120.orig.png"/>
          <p:cNvPicPr>
            <a:picLocks noChangeAspect="1"/>
          </p:cNvPicPr>
          <p:nvPr/>
        </p:nvPicPr>
        <p:blipFill>
          <a:blip r:embed="rId4" cstate="print"/>
          <a:stretch>
            <a:fillRect/>
          </a:stretch>
        </p:blipFill>
        <p:spPr>
          <a:xfrm>
            <a:off x="381000" y="2514600"/>
            <a:ext cx="3581400" cy="16895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David W. Embley\My Documents\WoK\Dagstuhl13\BaseProbabilityCM.png"/>
          <p:cNvPicPr>
            <a:picLocks noChangeAspect="1" noChangeArrowheads="1"/>
          </p:cNvPicPr>
          <p:nvPr/>
        </p:nvPicPr>
        <p:blipFill>
          <a:blip r:embed="rId2" cstate="print"/>
          <a:srcRect/>
          <a:stretch>
            <a:fillRect/>
          </a:stretch>
        </p:blipFill>
        <p:spPr bwMode="auto">
          <a:xfrm>
            <a:off x="1981200" y="1828800"/>
            <a:ext cx="5181600" cy="3416617"/>
          </a:xfrm>
          <a:prstGeom prst="rect">
            <a:avLst/>
          </a:prstGeom>
          <a:noFill/>
        </p:spPr>
      </p:pic>
      <p:sp>
        <p:nvSpPr>
          <p:cNvPr id="2" name="Title 1"/>
          <p:cNvSpPr>
            <a:spLocks noGrp="1"/>
          </p:cNvSpPr>
          <p:nvPr>
            <p:ph type="title"/>
          </p:nvPr>
        </p:nvSpPr>
        <p:spPr>
          <a:xfrm>
            <a:off x="0" y="274638"/>
            <a:ext cx="9144000" cy="1143000"/>
          </a:xfrm>
        </p:spPr>
        <p:txBody>
          <a:bodyPr>
            <a:normAutofit fontScale="90000"/>
          </a:bodyPr>
          <a:lstStyle/>
          <a:p>
            <a:r>
              <a:rPr lang="en-US" dirty="0" smtClean="0"/>
              <a:t>Uncertainty: Useful More-Expressive</a:t>
            </a:r>
            <a:br>
              <a:rPr lang="en-US" dirty="0" smtClean="0"/>
            </a:br>
            <a:r>
              <a:rPr lang="en-US" dirty="0" smtClean="0"/>
              <a:t>Conceptual Model Specifications</a:t>
            </a:r>
            <a:endParaRPr lang="en-US" dirty="0"/>
          </a:p>
        </p:txBody>
      </p:sp>
      <p:pic>
        <p:nvPicPr>
          <p:cNvPr id="1028" name="Picture 4" descr="http://intmstat.com/blog/2010/05/poisson-continuous.gif"/>
          <p:cNvPicPr>
            <a:picLocks noChangeAspect="1" noChangeArrowheads="1"/>
          </p:cNvPicPr>
          <p:nvPr/>
        </p:nvPicPr>
        <p:blipFill>
          <a:blip r:embed="rId3" cstate="print"/>
          <a:srcRect/>
          <a:stretch>
            <a:fillRect/>
          </a:stretch>
        </p:blipFill>
        <p:spPr bwMode="auto">
          <a:xfrm>
            <a:off x="5715000" y="4648200"/>
            <a:ext cx="1511613" cy="1066800"/>
          </a:xfrm>
          <a:prstGeom prst="rect">
            <a:avLst/>
          </a:prstGeom>
          <a:noFill/>
          <a:ln w="19050">
            <a:solidFill>
              <a:srgbClr val="FF0000"/>
            </a:solidFill>
          </a:ln>
        </p:spPr>
      </p:pic>
      <p:pic>
        <p:nvPicPr>
          <p:cNvPr id="5" name="Picture 4"/>
          <p:cNvPicPr/>
          <p:nvPr/>
        </p:nvPicPr>
        <p:blipFill>
          <a:blip r:embed="rId4" cstate="print"/>
          <a:srcRect/>
          <a:stretch>
            <a:fillRect/>
          </a:stretch>
        </p:blipFill>
        <p:spPr bwMode="auto">
          <a:xfrm>
            <a:off x="152400" y="4572000"/>
            <a:ext cx="3429000" cy="1828800"/>
          </a:xfrm>
          <a:prstGeom prst="rect">
            <a:avLst/>
          </a:prstGeom>
          <a:noFill/>
          <a:ln w="19050">
            <a:solidFill>
              <a:srgbClr val="FF0000"/>
            </a:solidFill>
          </a:ln>
        </p:spPr>
      </p:pic>
      <p:sp>
        <p:nvSpPr>
          <p:cNvPr id="9" name="TextBox 8"/>
          <p:cNvSpPr txBox="1"/>
          <p:nvPr/>
        </p:nvSpPr>
        <p:spPr>
          <a:xfrm>
            <a:off x="5638800" y="4114800"/>
            <a:ext cx="689612" cy="523220"/>
          </a:xfrm>
          <a:prstGeom prst="rect">
            <a:avLst/>
          </a:prstGeom>
          <a:noFill/>
        </p:spPr>
        <p:txBody>
          <a:bodyPr wrap="none" rtlCol="0">
            <a:spAutoFit/>
          </a:bodyPr>
          <a:lstStyle/>
          <a:p>
            <a:r>
              <a:rPr lang="en-US" sz="1400" dirty="0" smtClean="0">
                <a:solidFill>
                  <a:srgbClr val="FF0000"/>
                </a:solidFill>
              </a:rPr>
              <a:t>1:*</a:t>
            </a:r>
          </a:p>
          <a:p>
            <a:r>
              <a:rPr lang="en-US" sz="1400" dirty="0" smtClean="0">
                <a:solidFill>
                  <a:srgbClr val="FF0000"/>
                </a:solidFill>
              </a:rPr>
              <a:t>1:2.1:*</a:t>
            </a:r>
            <a:endParaRPr lang="en-US" sz="1400" dirty="0">
              <a:solidFill>
                <a:srgbClr val="FF0000"/>
              </a:solidFill>
            </a:endParaRPr>
          </a:p>
        </p:txBody>
      </p:sp>
      <p:sp>
        <p:nvSpPr>
          <p:cNvPr id="10" name="TextBox 9"/>
          <p:cNvSpPr txBox="1"/>
          <p:nvPr/>
        </p:nvSpPr>
        <p:spPr>
          <a:xfrm>
            <a:off x="4595734" y="2049905"/>
            <a:ext cx="263214" cy="307777"/>
          </a:xfrm>
          <a:prstGeom prst="rect">
            <a:avLst/>
          </a:prstGeom>
          <a:noFill/>
        </p:spPr>
        <p:txBody>
          <a:bodyPr wrap="none" rtlCol="0">
            <a:spAutoFit/>
          </a:bodyPr>
          <a:lstStyle/>
          <a:p>
            <a:r>
              <a:rPr lang="en-US" sz="1400" dirty="0" smtClean="0">
                <a:solidFill>
                  <a:srgbClr val="FF0000"/>
                </a:solidFill>
              </a:rPr>
              <a:t>x</a:t>
            </a:r>
            <a:endParaRPr lang="en-US" sz="1400" dirty="0">
              <a:solidFill>
                <a:srgbClr val="FF0000"/>
              </a:solidFill>
            </a:endParaRPr>
          </a:p>
        </p:txBody>
      </p:sp>
      <p:sp>
        <p:nvSpPr>
          <p:cNvPr id="11" name="TextBox 10"/>
          <p:cNvSpPr txBox="1"/>
          <p:nvPr/>
        </p:nvSpPr>
        <p:spPr>
          <a:xfrm>
            <a:off x="6019800" y="1905000"/>
            <a:ext cx="1012650" cy="307777"/>
          </a:xfrm>
          <a:prstGeom prst="rect">
            <a:avLst/>
          </a:prstGeom>
          <a:noFill/>
        </p:spPr>
        <p:txBody>
          <a:bodyPr wrap="none" rtlCol="0">
            <a:spAutoFit/>
          </a:bodyPr>
          <a:lstStyle/>
          <a:p>
            <a:r>
              <a:rPr lang="en-US" sz="1400" dirty="0" smtClean="0">
                <a:solidFill>
                  <a:srgbClr val="FF0000"/>
                </a:solidFill>
              </a:rPr>
              <a:t>2 Nov 1846</a:t>
            </a:r>
            <a:endParaRPr lang="en-US" sz="1400" dirty="0">
              <a:solidFill>
                <a:srgbClr val="FF0000"/>
              </a:solidFill>
            </a:endParaRPr>
          </a:p>
        </p:txBody>
      </p:sp>
      <p:sp>
        <p:nvSpPr>
          <p:cNvPr id="12" name="TextBox 11"/>
          <p:cNvSpPr txBox="1"/>
          <p:nvPr/>
        </p:nvSpPr>
        <p:spPr>
          <a:xfrm>
            <a:off x="6019800" y="2286000"/>
            <a:ext cx="1012650" cy="307777"/>
          </a:xfrm>
          <a:prstGeom prst="rect">
            <a:avLst/>
          </a:prstGeom>
          <a:noFill/>
        </p:spPr>
        <p:txBody>
          <a:bodyPr wrap="none" rtlCol="0">
            <a:spAutoFit/>
          </a:bodyPr>
          <a:lstStyle/>
          <a:p>
            <a:r>
              <a:rPr lang="en-US" sz="1400" dirty="0" smtClean="0">
                <a:solidFill>
                  <a:srgbClr val="FF0000"/>
                </a:solidFill>
              </a:rPr>
              <a:t>1 Nov 1845</a:t>
            </a:r>
            <a:endParaRPr lang="en-US" sz="1400" dirty="0">
              <a:solidFill>
                <a:srgbClr val="FF0000"/>
              </a:solidFill>
            </a:endParaRPr>
          </a:p>
        </p:txBody>
      </p:sp>
      <p:cxnSp>
        <p:nvCxnSpPr>
          <p:cNvPr id="14" name="Straight Connector 13"/>
          <p:cNvCxnSpPr>
            <a:endCxn id="11" idx="1"/>
          </p:cNvCxnSpPr>
          <p:nvPr/>
        </p:nvCxnSpPr>
        <p:spPr>
          <a:xfrm flipV="1">
            <a:off x="4789357" y="2058889"/>
            <a:ext cx="1230443" cy="144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1"/>
          </p:cNvCxnSpPr>
          <p:nvPr/>
        </p:nvCxnSpPr>
        <p:spPr>
          <a:xfrm>
            <a:off x="4759377" y="2241030"/>
            <a:ext cx="1260423" cy="1988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10200" y="1828800"/>
            <a:ext cx="762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1600200"/>
            <a:ext cx="768159" cy="307777"/>
          </a:xfrm>
          <a:prstGeom prst="rect">
            <a:avLst/>
          </a:prstGeom>
          <a:noFill/>
        </p:spPr>
        <p:txBody>
          <a:bodyPr wrap="none" rtlCol="0">
            <a:spAutoFit/>
          </a:bodyPr>
          <a:lstStyle/>
          <a:p>
            <a:r>
              <a:rPr lang="en-US" sz="1400" dirty="0" smtClean="0">
                <a:solidFill>
                  <a:srgbClr val="FF0000"/>
                </a:solidFill>
              </a:rPr>
              <a:t>p = 0.79</a:t>
            </a:r>
            <a:endParaRPr lang="en-US" sz="1400" dirty="0">
              <a:solidFill>
                <a:srgbClr val="FF0000"/>
              </a:solidFill>
            </a:endParaRPr>
          </a:p>
        </p:txBody>
      </p:sp>
      <p:cxnSp>
        <p:nvCxnSpPr>
          <p:cNvPr id="27" name="Straight Connector 26"/>
          <p:cNvCxnSpPr/>
          <p:nvPr/>
        </p:nvCxnSpPr>
        <p:spPr>
          <a:xfrm>
            <a:off x="5486400" y="2362200"/>
            <a:ext cx="76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34000" y="2514600"/>
            <a:ext cx="768159" cy="307777"/>
          </a:xfrm>
          <a:prstGeom prst="rect">
            <a:avLst/>
          </a:prstGeom>
          <a:noFill/>
        </p:spPr>
        <p:txBody>
          <a:bodyPr wrap="none" rtlCol="0">
            <a:spAutoFit/>
          </a:bodyPr>
          <a:lstStyle/>
          <a:p>
            <a:r>
              <a:rPr lang="en-US" sz="1400" dirty="0" smtClean="0">
                <a:solidFill>
                  <a:srgbClr val="FF0000"/>
                </a:solidFill>
              </a:rPr>
              <a:t>p = 0.35</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David W. Embley\My Documents\WoK\Dagstuhl13\BaseProbabilityCM.png"/>
          <p:cNvPicPr>
            <a:picLocks noChangeAspect="1" noChangeArrowheads="1"/>
          </p:cNvPicPr>
          <p:nvPr/>
        </p:nvPicPr>
        <p:blipFill>
          <a:blip r:embed="rId2" cstate="print"/>
          <a:srcRect/>
          <a:stretch>
            <a:fillRect/>
          </a:stretch>
        </p:blipFill>
        <p:spPr bwMode="auto">
          <a:xfrm>
            <a:off x="1981200" y="1828800"/>
            <a:ext cx="5181600" cy="3416617"/>
          </a:xfrm>
          <a:prstGeom prst="rect">
            <a:avLst/>
          </a:prstGeom>
          <a:noFill/>
        </p:spPr>
      </p:pic>
      <p:sp>
        <p:nvSpPr>
          <p:cNvPr id="2" name="Title 1"/>
          <p:cNvSpPr>
            <a:spLocks noGrp="1"/>
          </p:cNvSpPr>
          <p:nvPr>
            <p:ph type="title"/>
          </p:nvPr>
        </p:nvSpPr>
        <p:spPr>
          <a:xfrm>
            <a:off x="0" y="228600"/>
            <a:ext cx="9144000" cy="1143000"/>
          </a:xfrm>
        </p:spPr>
        <p:txBody>
          <a:bodyPr>
            <a:normAutofit fontScale="90000"/>
          </a:bodyPr>
          <a:lstStyle/>
          <a:p>
            <a:r>
              <a:rPr lang="en-US" dirty="0" smtClean="0"/>
              <a:t>Uncertainty Processing:</a:t>
            </a:r>
            <a:br>
              <a:rPr lang="en-US" dirty="0" smtClean="0"/>
            </a:br>
            <a:r>
              <a:rPr lang="en-US" sz="2700" dirty="0" smtClean="0"/>
              <a:t>(1) </a:t>
            </a:r>
            <a:r>
              <a:rPr lang="en-US" sz="2700" dirty="0" err="1" smtClean="0"/>
              <a:t>Satisfiability</a:t>
            </a:r>
            <a:r>
              <a:rPr lang="en-US" sz="2700" dirty="0" smtClean="0"/>
              <a:t>, (2) Discrepancy Discovery, (3) Likely Views</a:t>
            </a:r>
            <a:endParaRPr lang="en-US" sz="2700" dirty="0"/>
          </a:p>
        </p:txBody>
      </p:sp>
      <p:pic>
        <p:nvPicPr>
          <p:cNvPr id="1028" name="Picture 4" descr="http://intmstat.com/blog/2010/05/poisson-continuous.gif"/>
          <p:cNvPicPr>
            <a:picLocks noChangeAspect="1" noChangeArrowheads="1"/>
          </p:cNvPicPr>
          <p:nvPr/>
        </p:nvPicPr>
        <p:blipFill>
          <a:blip r:embed="rId3" cstate="print"/>
          <a:srcRect/>
          <a:stretch>
            <a:fillRect/>
          </a:stretch>
        </p:blipFill>
        <p:spPr bwMode="auto">
          <a:xfrm>
            <a:off x="5715000" y="4648200"/>
            <a:ext cx="1511613" cy="1066800"/>
          </a:xfrm>
          <a:prstGeom prst="rect">
            <a:avLst/>
          </a:prstGeom>
          <a:noFill/>
          <a:ln w="19050">
            <a:solidFill>
              <a:srgbClr val="FF0000"/>
            </a:solidFill>
          </a:ln>
        </p:spPr>
      </p:pic>
      <p:pic>
        <p:nvPicPr>
          <p:cNvPr id="5" name="Picture 4"/>
          <p:cNvPicPr/>
          <p:nvPr/>
        </p:nvPicPr>
        <p:blipFill>
          <a:blip r:embed="rId4" cstate="print"/>
          <a:srcRect/>
          <a:stretch>
            <a:fillRect/>
          </a:stretch>
        </p:blipFill>
        <p:spPr bwMode="auto">
          <a:xfrm>
            <a:off x="152400" y="4572000"/>
            <a:ext cx="3429000" cy="1828800"/>
          </a:xfrm>
          <a:prstGeom prst="rect">
            <a:avLst/>
          </a:prstGeom>
          <a:noFill/>
          <a:ln w="19050">
            <a:solidFill>
              <a:srgbClr val="FF0000"/>
            </a:solidFill>
          </a:ln>
        </p:spPr>
      </p:pic>
      <p:sp>
        <p:nvSpPr>
          <p:cNvPr id="9" name="TextBox 8"/>
          <p:cNvSpPr txBox="1"/>
          <p:nvPr/>
        </p:nvSpPr>
        <p:spPr>
          <a:xfrm>
            <a:off x="5638800" y="4114800"/>
            <a:ext cx="689612" cy="523220"/>
          </a:xfrm>
          <a:prstGeom prst="rect">
            <a:avLst/>
          </a:prstGeom>
          <a:noFill/>
        </p:spPr>
        <p:txBody>
          <a:bodyPr wrap="none" rtlCol="0">
            <a:spAutoFit/>
          </a:bodyPr>
          <a:lstStyle/>
          <a:p>
            <a:r>
              <a:rPr lang="en-US" sz="1400" dirty="0" smtClean="0">
                <a:solidFill>
                  <a:srgbClr val="FF0000"/>
                </a:solidFill>
              </a:rPr>
              <a:t>1:*</a:t>
            </a:r>
          </a:p>
          <a:p>
            <a:r>
              <a:rPr lang="en-US" sz="1400" dirty="0" smtClean="0">
                <a:solidFill>
                  <a:srgbClr val="FF0000"/>
                </a:solidFill>
              </a:rPr>
              <a:t>1:2.1:*</a:t>
            </a:r>
            <a:endParaRPr lang="en-US" sz="1400" dirty="0">
              <a:solidFill>
                <a:srgbClr val="FF0000"/>
              </a:solidFill>
            </a:endParaRPr>
          </a:p>
        </p:txBody>
      </p:sp>
      <p:sp>
        <p:nvSpPr>
          <p:cNvPr id="10" name="TextBox 9"/>
          <p:cNvSpPr txBox="1"/>
          <p:nvPr/>
        </p:nvSpPr>
        <p:spPr>
          <a:xfrm>
            <a:off x="4595734" y="2049905"/>
            <a:ext cx="263214" cy="307777"/>
          </a:xfrm>
          <a:prstGeom prst="rect">
            <a:avLst/>
          </a:prstGeom>
          <a:noFill/>
        </p:spPr>
        <p:txBody>
          <a:bodyPr wrap="none" rtlCol="0">
            <a:spAutoFit/>
          </a:bodyPr>
          <a:lstStyle/>
          <a:p>
            <a:r>
              <a:rPr lang="en-US" sz="1400" dirty="0" smtClean="0">
                <a:solidFill>
                  <a:srgbClr val="FF0000"/>
                </a:solidFill>
              </a:rPr>
              <a:t>x</a:t>
            </a:r>
            <a:endParaRPr lang="en-US" sz="1400" dirty="0">
              <a:solidFill>
                <a:srgbClr val="FF0000"/>
              </a:solidFill>
            </a:endParaRPr>
          </a:p>
        </p:txBody>
      </p:sp>
      <p:sp>
        <p:nvSpPr>
          <p:cNvPr id="11" name="TextBox 10"/>
          <p:cNvSpPr txBox="1"/>
          <p:nvPr/>
        </p:nvSpPr>
        <p:spPr>
          <a:xfrm>
            <a:off x="6019800" y="1905000"/>
            <a:ext cx="1012650" cy="307777"/>
          </a:xfrm>
          <a:prstGeom prst="rect">
            <a:avLst/>
          </a:prstGeom>
          <a:noFill/>
        </p:spPr>
        <p:txBody>
          <a:bodyPr wrap="none" rtlCol="0">
            <a:spAutoFit/>
          </a:bodyPr>
          <a:lstStyle/>
          <a:p>
            <a:r>
              <a:rPr lang="en-US" sz="1400" dirty="0" smtClean="0">
                <a:solidFill>
                  <a:srgbClr val="FF0000"/>
                </a:solidFill>
              </a:rPr>
              <a:t>2 Nov 1846</a:t>
            </a:r>
            <a:endParaRPr lang="en-US" sz="1400" dirty="0">
              <a:solidFill>
                <a:srgbClr val="FF0000"/>
              </a:solidFill>
            </a:endParaRPr>
          </a:p>
        </p:txBody>
      </p:sp>
      <p:sp>
        <p:nvSpPr>
          <p:cNvPr id="12" name="TextBox 11"/>
          <p:cNvSpPr txBox="1"/>
          <p:nvPr/>
        </p:nvSpPr>
        <p:spPr>
          <a:xfrm>
            <a:off x="6019800" y="2286000"/>
            <a:ext cx="1012650" cy="307777"/>
          </a:xfrm>
          <a:prstGeom prst="rect">
            <a:avLst/>
          </a:prstGeom>
          <a:noFill/>
        </p:spPr>
        <p:txBody>
          <a:bodyPr wrap="none" rtlCol="0">
            <a:spAutoFit/>
          </a:bodyPr>
          <a:lstStyle/>
          <a:p>
            <a:r>
              <a:rPr lang="en-US" sz="1400" dirty="0" smtClean="0">
                <a:solidFill>
                  <a:srgbClr val="FF0000"/>
                </a:solidFill>
              </a:rPr>
              <a:t>1 Nov 1845</a:t>
            </a:r>
            <a:endParaRPr lang="en-US" sz="1400" dirty="0">
              <a:solidFill>
                <a:srgbClr val="FF0000"/>
              </a:solidFill>
            </a:endParaRPr>
          </a:p>
        </p:txBody>
      </p:sp>
      <p:cxnSp>
        <p:nvCxnSpPr>
          <p:cNvPr id="14" name="Straight Connector 13"/>
          <p:cNvCxnSpPr>
            <a:endCxn id="11" idx="1"/>
          </p:cNvCxnSpPr>
          <p:nvPr/>
        </p:nvCxnSpPr>
        <p:spPr>
          <a:xfrm flipV="1">
            <a:off x="4789357" y="2058889"/>
            <a:ext cx="1230443" cy="144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1"/>
          </p:cNvCxnSpPr>
          <p:nvPr/>
        </p:nvCxnSpPr>
        <p:spPr>
          <a:xfrm>
            <a:off x="4759377" y="2241030"/>
            <a:ext cx="1260423" cy="1988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10200" y="1828800"/>
            <a:ext cx="762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1600200"/>
            <a:ext cx="768159" cy="307777"/>
          </a:xfrm>
          <a:prstGeom prst="rect">
            <a:avLst/>
          </a:prstGeom>
          <a:noFill/>
        </p:spPr>
        <p:txBody>
          <a:bodyPr wrap="none" rtlCol="0">
            <a:spAutoFit/>
          </a:bodyPr>
          <a:lstStyle/>
          <a:p>
            <a:r>
              <a:rPr lang="en-US" sz="1400" dirty="0" smtClean="0">
                <a:solidFill>
                  <a:srgbClr val="FF0000"/>
                </a:solidFill>
              </a:rPr>
              <a:t>p = 0.79</a:t>
            </a:r>
            <a:endParaRPr lang="en-US" sz="1400" dirty="0">
              <a:solidFill>
                <a:srgbClr val="FF0000"/>
              </a:solidFill>
            </a:endParaRPr>
          </a:p>
        </p:txBody>
      </p:sp>
      <p:cxnSp>
        <p:nvCxnSpPr>
          <p:cNvPr id="27" name="Straight Connector 26"/>
          <p:cNvCxnSpPr/>
          <p:nvPr/>
        </p:nvCxnSpPr>
        <p:spPr>
          <a:xfrm>
            <a:off x="5486400" y="2362200"/>
            <a:ext cx="76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34000" y="2514600"/>
            <a:ext cx="768159" cy="307777"/>
          </a:xfrm>
          <a:prstGeom prst="rect">
            <a:avLst/>
          </a:prstGeom>
          <a:noFill/>
        </p:spPr>
        <p:txBody>
          <a:bodyPr wrap="none" rtlCol="0">
            <a:spAutoFit/>
          </a:bodyPr>
          <a:lstStyle/>
          <a:p>
            <a:r>
              <a:rPr lang="en-US" sz="1400" dirty="0" smtClean="0">
                <a:solidFill>
                  <a:srgbClr val="FF0000"/>
                </a:solidFill>
              </a:rPr>
              <a:t>p = 0.35</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Web of Knowledge (</a:t>
            </a:r>
            <a:r>
              <a:rPr lang="en-US" dirty="0" err="1" smtClean="0"/>
              <a:t>WoK</a:t>
            </a:r>
            <a:r>
              <a:rPr lang="en-US" dirty="0" smtClean="0"/>
              <a:t>)</a:t>
            </a:r>
          </a:p>
          <a:p>
            <a:r>
              <a:rPr lang="en-US" dirty="0" smtClean="0"/>
              <a:t>Resolution needs:</a:t>
            </a:r>
          </a:p>
          <a:p>
            <a:pPr lvl="1"/>
            <a:r>
              <a:rPr lang="en-US" dirty="0" smtClean="0"/>
              <a:t>Scalability</a:t>
            </a:r>
          </a:p>
          <a:p>
            <a:pPr lvl="1"/>
            <a:r>
              <a:rPr lang="en-US" dirty="0" err="1" smtClean="0"/>
              <a:t>Satisfiability</a:t>
            </a:r>
            <a:endParaRPr lang="en-US" dirty="0" smtClean="0"/>
          </a:p>
          <a:p>
            <a:pPr lvl="1"/>
            <a:r>
              <a:rPr lang="en-US" dirty="0" smtClean="0"/>
              <a:t>Uncertainty</a:t>
            </a:r>
          </a:p>
          <a:p>
            <a:pPr lvl="2"/>
            <a:r>
              <a:rPr lang="en-US" dirty="0" smtClean="0"/>
              <a:t>Conceptual-modeling extensions supporting uncertainty</a:t>
            </a:r>
          </a:p>
          <a:p>
            <a:pPr lvl="2"/>
            <a:r>
              <a:rPr lang="en-US" dirty="0" smtClean="0"/>
              <a:t>Discrepancy discovery</a:t>
            </a:r>
          </a:p>
          <a:p>
            <a:pPr lvl="2"/>
            <a:r>
              <a:rPr lang="en-US" dirty="0" smtClean="0"/>
              <a:t>View likelihood</a:t>
            </a:r>
            <a:endParaRPr lang="en-US" dirty="0"/>
          </a:p>
        </p:txBody>
      </p:sp>
      <p:pic>
        <p:nvPicPr>
          <p:cNvPr id="2050" name="Picture 2" descr="http://cs.byu.edu/sites/all/themes/apolleux/img/byu-logo.gif"/>
          <p:cNvPicPr>
            <a:picLocks noChangeAspect="1" noChangeArrowheads="1"/>
          </p:cNvPicPr>
          <p:nvPr/>
        </p:nvPicPr>
        <p:blipFill>
          <a:blip r:embed="rId3" cstate="print"/>
          <a:srcRect/>
          <a:stretch>
            <a:fillRect/>
          </a:stretch>
        </p:blipFill>
        <p:spPr bwMode="auto">
          <a:xfrm>
            <a:off x="155575" y="-136525"/>
            <a:ext cx="3124200" cy="161925"/>
          </a:xfrm>
          <a:prstGeom prst="rect">
            <a:avLst/>
          </a:prstGeom>
          <a:noFill/>
        </p:spPr>
      </p:pic>
      <p:pic>
        <p:nvPicPr>
          <p:cNvPr id="2052" name="Picture 4" descr="BYU Logo"/>
          <p:cNvPicPr>
            <a:picLocks noChangeAspect="1" noChangeArrowheads="1"/>
          </p:cNvPicPr>
          <p:nvPr/>
        </p:nvPicPr>
        <p:blipFill>
          <a:blip r:embed="rId3" cstate="print"/>
          <a:srcRect/>
          <a:stretch>
            <a:fillRect/>
          </a:stretch>
        </p:blipFill>
        <p:spPr bwMode="auto">
          <a:xfrm>
            <a:off x="155575" y="-136525"/>
            <a:ext cx="3124200" cy="161925"/>
          </a:xfrm>
          <a:prstGeom prst="rect">
            <a:avLst/>
          </a:prstGeom>
          <a:noFill/>
        </p:spPr>
      </p:pic>
      <p:pic>
        <p:nvPicPr>
          <p:cNvPr id="7" name="Picture 6" descr="DEG.logo.bmp"/>
          <p:cNvPicPr>
            <a:picLocks noChangeAspect="1"/>
          </p:cNvPicPr>
          <p:nvPr/>
        </p:nvPicPr>
        <p:blipFill>
          <a:blip r:embed="rId4" cstate="print"/>
          <a:stretch>
            <a:fillRect/>
          </a:stretch>
        </p:blipFill>
        <p:spPr>
          <a:xfrm>
            <a:off x="7086600" y="5105400"/>
            <a:ext cx="1589081" cy="1752600"/>
          </a:xfrm>
          <a:prstGeom prst="rect">
            <a:avLst/>
          </a:prstGeom>
          <a:noFill/>
        </p:spPr>
      </p:pic>
      <p:sp>
        <p:nvSpPr>
          <p:cNvPr id="8" name="TextBox 7"/>
          <p:cNvSpPr txBox="1"/>
          <p:nvPr/>
        </p:nvSpPr>
        <p:spPr>
          <a:xfrm>
            <a:off x="6934200" y="6488668"/>
            <a:ext cx="1892185" cy="369332"/>
          </a:xfrm>
          <a:prstGeom prst="rect">
            <a:avLst/>
          </a:prstGeom>
          <a:noFill/>
        </p:spPr>
        <p:txBody>
          <a:bodyPr wrap="none" rtlCol="0">
            <a:spAutoFit/>
          </a:bodyPr>
          <a:lstStyle/>
          <a:p>
            <a:r>
              <a:rPr lang="en-US" dirty="0" smtClean="0"/>
              <a:t>www.deg.byu.edu</a:t>
            </a:r>
            <a:endParaRPr lang="en-US" dirty="0"/>
          </a:p>
        </p:txBody>
      </p:sp>
      <p:pic>
        <p:nvPicPr>
          <p:cNvPr id="9" name="Picture 6" descr="https://encrypted-tbn2.gstatic.com/images?q=tbn:ANd9GcTgbibHZQyIWCgb-Fhl3HjVI5l9OaaiM3zHHNPVlYQh0dU_Z2tZjw"/>
          <p:cNvPicPr>
            <a:picLocks noChangeAspect="1" noChangeArrowheads="1"/>
          </p:cNvPicPr>
          <p:nvPr/>
        </p:nvPicPr>
        <p:blipFill>
          <a:blip r:embed="rId5" cstate="print"/>
          <a:srcRect/>
          <a:stretch>
            <a:fillRect/>
          </a:stretch>
        </p:blipFill>
        <p:spPr bwMode="auto">
          <a:xfrm>
            <a:off x="152400" y="5638800"/>
            <a:ext cx="1076325" cy="10763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seph\Documents\MastersThesis\thesisImages\factsWilliamGerardLathrop.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2400" y="3276600"/>
            <a:ext cx="4800600" cy="279734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chemeClr val="tx1"/>
                </a:solidFill>
              </a:rPr>
              <a:t>Stated Assertions</a:t>
            </a:r>
            <a:endParaRPr lang="en-US" dirty="0">
              <a:solidFill>
                <a:schemeClr val="tx1"/>
              </a:solidFill>
            </a:endParaRPr>
          </a:p>
        </p:txBody>
      </p:sp>
      <p:cxnSp>
        <p:nvCxnSpPr>
          <p:cNvPr id="7" name="Straight Arrow Connector 6"/>
          <p:cNvCxnSpPr/>
          <p:nvPr/>
        </p:nvCxnSpPr>
        <p:spPr>
          <a:xfrm>
            <a:off x="2590800" y="2057400"/>
            <a:ext cx="2514600" cy="2438400"/>
          </a:xfrm>
          <a:prstGeom prst="straightConnector1">
            <a:avLst/>
          </a:prstGeom>
          <a:ln w="25400">
            <a:solidFill>
              <a:srgbClr val="00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53000" y="2590800"/>
            <a:ext cx="1828800" cy="2133600"/>
          </a:xfrm>
          <a:prstGeom prst="straightConnector1">
            <a:avLst/>
          </a:prstGeom>
          <a:ln w="25400">
            <a:solidFill>
              <a:srgbClr val="FF0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43200" y="3048000"/>
            <a:ext cx="1447800" cy="1676400"/>
          </a:xfrm>
          <a:prstGeom prst="straightConnector1">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505200" y="3581400"/>
            <a:ext cx="4038600" cy="9906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33400" y="1600200"/>
            <a:ext cx="7738533" cy="3450696"/>
          </a:xfrm>
        </p:spPr>
        <p:txBody>
          <a:bodyPr>
            <a:normAutofit/>
          </a:bodyPr>
          <a:lstStyle/>
          <a:p>
            <a:pPr>
              <a:buClr>
                <a:srgbClr val="00FF00"/>
              </a:buClr>
              <a:buNone/>
            </a:pPr>
            <a:r>
              <a:rPr lang="en-US" sz="2600" i="1" dirty="0">
                <a:solidFill>
                  <a:schemeClr val="tx2"/>
                </a:solidFill>
              </a:rPr>
              <a:t>William Gerard </a:t>
            </a:r>
            <a:r>
              <a:rPr lang="en-US" sz="2600" i="1" dirty="0" smtClean="0">
                <a:solidFill>
                  <a:schemeClr val="tx2"/>
                </a:solidFill>
              </a:rPr>
              <a:t>Lathrop</a:t>
            </a:r>
            <a:endParaRPr lang="en-US" sz="2600" dirty="0" smtClean="0">
              <a:solidFill>
                <a:schemeClr val="tx2"/>
              </a:solidFill>
            </a:endParaRPr>
          </a:p>
          <a:p>
            <a:pPr lvl="1">
              <a:buClr>
                <a:srgbClr val="FF00FF"/>
              </a:buClr>
            </a:pPr>
            <a:r>
              <a:rPr lang="en-US" i="1" dirty="0">
                <a:solidFill>
                  <a:schemeClr val="tx2"/>
                </a:solidFill>
              </a:rPr>
              <a:t>married Charlotte Brackett Jennings in 1837</a:t>
            </a:r>
          </a:p>
          <a:p>
            <a:pPr lvl="1">
              <a:buClr>
                <a:srgbClr val="0000FF"/>
              </a:buClr>
            </a:pPr>
            <a:r>
              <a:rPr lang="en-US" i="1" dirty="0">
                <a:solidFill>
                  <a:schemeClr val="tx2"/>
                </a:solidFill>
              </a:rPr>
              <a:t>is the son of Mary Ely</a:t>
            </a:r>
            <a:endParaRPr lang="en-US" dirty="0">
              <a:solidFill>
                <a:schemeClr val="tx2"/>
              </a:solidFill>
            </a:endParaRPr>
          </a:p>
          <a:p>
            <a:pPr lvl="1">
              <a:buClr>
                <a:srgbClr val="FF0000"/>
              </a:buClr>
            </a:pPr>
            <a:r>
              <a:rPr lang="en-US" i="1" dirty="0" smtClean="0">
                <a:solidFill>
                  <a:schemeClr val="tx2"/>
                </a:solidFill>
              </a:rPr>
              <a:t>was </a:t>
            </a:r>
            <a:r>
              <a:rPr lang="en-US" i="1" dirty="0">
                <a:solidFill>
                  <a:schemeClr val="tx2"/>
                </a:solidFill>
              </a:rPr>
              <a:t>born in </a:t>
            </a:r>
            <a:r>
              <a:rPr lang="en-US" i="1" dirty="0" smtClean="0">
                <a:solidFill>
                  <a:schemeClr val="tx2"/>
                </a:solidFill>
              </a:rPr>
              <a:t>1812</a:t>
            </a:r>
          </a:p>
        </p:txBody>
      </p:sp>
    </p:spTree>
    <p:extLst>
      <p:ext uri="{BB962C8B-B14F-4D97-AF65-F5344CB8AC3E}">
        <p14:creationId xmlns="" xmlns:p14="http://schemas.microsoft.com/office/powerpoint/2010/main" val="3733912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oseph\Documents\MastersThesis\thesisImages\impliedWilliamGerardLathrop.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86200" y="3733800"/>
            <a:ext cx="4800600" cy="279734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Straight Arrow Connector 17"/>
          <p:cNvCxnSpPr/>
          <p:nvPr/>
        </p:nvCxnSpPr>
        <p:spPr>
          <a:xfrm>
            <a:off x="2937933" y="2209800"/>
            <a:ext cx="1253067" cy="2971800"/>
          </a:xfrm>
          <a:prstGeom prst="straightConnector1">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solidFill>
                  <a:schemeClr val="tx1"/>
                </a:solidFill>
              </a:rPr>
              <a:t>Inferred Assertions</a:t>
            </a:r>
            <a:endParaRPr lang="en-US" dirty="0">
              <a:solidFill>
                <a:schemeClr val="tx1"/>
              </a:solidFill>
            </a:endParaRPr>
          </a:p>
        </p:txBody>
      </p:sp>
      <p:cxnSp>
        <p:nvCxnSpPr>
          <p:cNvPr id="6" name="Straight Arrow Connector 5"/>
          <p:cNvCxnSpPr/>
          <p:nvPr/>
        </p:nvCxnSpPr>
        <p:spPr>
          <a:xfrm>
            <a:off x="2937933" y="2209800"/>
            <a:ext cx="2396067" cy="2743200"/>
          </a:xfrm>
          <a:prstGeom prst="straightConnector1">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43600" y="3429000"/>
            <a:ext cx="152400" cy="1524000"/>
          </a:xfrm>
          <a:prstGeom prst="straightConnector1">
            <a:avLst/>
          </a:prstGeom>
          <a:ln w="25400">
            <a:solidFill>
              <a:srgbClr val="9999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67000" y="2819400"/>
            <a:ext cx="2286000" cy="2895600"/>
          </a:xfrm>
          <a:prstGeom prst="straightConnector1">
            <a:avLst/>
          </a:prstGeom>
          <a:ln w="25400">
            <a:solidFill>
              <a:srgbClr val="FF9999"/>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33400" y="1752600"/>
            <a:ext cx="7408333" cy="3450696"/>
          </a:xfrm>
        </p:spPr>
        <p:txBody>
          <a:bodyPr/>
          <a:lstStyle/>
          <a:p>
            <a:pPr>
              <a:buClr>
                <a:srgbClr val="0000FF"/>
              </a:buClr>
            </a:pPr>
            <a:r>
              <a:rPr lang="en-US" i="1" dirty="0" smtClean="0">
                <a:solidFill>
                  <a:schemeClr val="tx2"/>
                </a:solidFill>
              </a:rPr>
              <a:t>William Gerard </a:t>
            </a:r>
            <a:r>
              <a:rPr lang="en-US" i="1" dirty="0">
                <a:solidFill>
                  <a:schemeClr val="tx2"/>
                </a:solidFill>
              </a:rPr>
              <a:t>Lathrop has gender </a:t>
            </a:r>
            <a:r>
              <a:rPr lang="en-US" i="1" dirty="0" smtClean="0">
                <a:solidFill>
                  <a:schemeClr val="tx2"/>
                </a:solidFill>
              </a:rPr>
              <a:t>Male</a:t>
            </a:r>
          </a:p>
          <a:p>
            <a:pPr>
              <a:buClr>
                <a:srgbClr val="FF6666"/>
              </a:buClr>
            </a:pPr>
            <a:r>
              <a:rPr lang="en-US" i="1" dirty="0" smtClean="0">
                <a:solidFill>
                  <a:schemeClr val="tx2"/>
                </a:solidFill>
              </a:rPr>
              <a:t>Maria </a:t>
            </a:r>
            <a:r>
              <a:rPr lang="en-US" i="1" dirty="0" smtClean="0">
                <a:solidFill>
                  <a:schemeClr val="tx2"/>
                </a:solidFill>
              </a:rPr>
              <a:t>Jennings Female (name analysis)</a:t>
            </a:r>
            <a:endParaRPr lang="en-US" i="1" dirty="0" smtClean="0">
              <a:solidFill>
                <a:schemeClr val="tx2"/>
              </a:solidFill>
            </a:endParaRPr>
          </a:p>
          <a:p>
            <a:pPr>
              <a:buClr>
                <a:srgbClr val="800080"/>
              </a:buClr>
            </a:pPr>
            <a:r>
              <a:rPr lang="en-US" i="1" dirty="0">
                <a:solidFill>
                  <a:schemeClr val="tx2"/>
                </a:solidFill>
              </a:rPr>
              <a:t>Maria Jennings has surname Lathrop</a:t>
            </a:r>
            <a:endParaRPr lang="en-US" dirty="0">
              <a:solidFill>
                <a:schemeClr val="tx2"/>
              </a:solidFill>
            </a:endParaRPr>
          </a:p>
        </p:txBody>
      </p:sp>
    </p:spTree>
    <p:extLst>
      <p:ext uri="{BB962C8B-B14F-4D97-AF65-F5344CB8AC3E}">
        <p14:creationId xmlns="" xmlns:p14="http://schemas.microsoft.com/office/powerpoint/2010/main" val="622039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Same-as Entities</a:t>
            </a:r>
            <a:endParaRPr lang="en-US" dirty="0">
              <a:solidFill>
                <a:schemeClr val="tx1"/>
              </a:solidFill>
            </a:endParaRPr>
          </a:p>
        </p:txBody>
      </p:sp>
      <p:sp>
        <p:nvSpPr>
          <p:cNvPr id="2" name="Content Placeholder 1"/>
          <p:cNvSpPr>
            <a:spLocks noGrp="1"/>
          </p:cNvSpPr>
          <p:nvPr>
            <p:ph idx="1"/>
          </p:nvPr>
        </p:nvSpPr>
        <p:spPr>
          <a:xfrm>
            <a:off x="762000" y="1905000"/>
            <a:ext cx="7408333" cy="3450696"/>
          </a:xfrm>
        </p:spPr>
        <p:txBody>
          <a:bodyPr/>
          <a:lstStyle/>
          <a:p>
            <a:pPr>
              <a:buClr>
                <a:srgbClr val="99FF99"/>
              </a:buClr>
            </a:pPr>
            <a:r>
              <a:rPr lang="en-US" dirty="0" smtClean="0">
                <a:solidFill>
                  <a:schemeClr val="tx2"/>
                </a:solidFill>
              </a:rPr>
              <a:t>William </a:t>
            </a:r>
            <a:r>
              <a:rPr lang="en-US" dirty="0">
                <a:solidFill>
                  <a:schemeClr val="tx2"/>
                </a:solidFill>
              </a:rPr>
              <a:t>Gerard </a:t>
            </a:r>
            <a:r>
              <a:rPr lang="en-US" dirty="0" smtClean="0">
                <a:solidFill>
                  <a:schemeClr val="tx2"/>
                </a:solidFill>
              </a:rPr>
              <a:t>Lathrop</a:t>
            </a:r>
            <a:endParaRPr lang="en-US" dirty="0">
              <a:solidFill>
                <a:schemeClr val="tx2"/>
              </a:solidFill>
            </a:endParaRPr>
          </a:p>
          <a:p>
            <a:pPr>
              <a:buClr>
                <a:srgbClr val="9999FF"/>
              </a:buClr>
            </a:pPr>
            <a:r>
              <a:rPr lang="en-US" dirty="0">
                <a:solidFill>
                  <a:schemeClr val="tx2"/>
                </a:solidFill>
              </a:rPr>
              <a:t>Gerard </a:t>
            </a:r>
            <a:r>
              <a:rPr lang="en-US" dirty="0" smtClean="0">
                <a:solidFill>
                  <a:schemeClr val="tx2"/>
                </a:solidFill>
              </a:rPr>
              <a:t>Lathrop</a:t>
            </a:r>
          </a:p>
          <a:p>
            <a:pPr>
              <a:buClr>
                <a:srgbClr val="FF9999"/>
              </a:buClr>
            </a:pPr>
            <a:r>
              <a:rPr lang="en-US" dirty="0" smtClean="0">
                <a:solidFill>
                  <a:schemeClr val="tx2"/>
                </a:solidFill>
              </a:rPr>
              <a:t>Mary Ely</a:t>
            </a:r>
            <a:endParaRPr lang="en-US" dirty="0">
              <a:solidFill>
                <a:schemeClr val="tx2"/>
              </a:solidFill>
            </a:endParaRPr>
          </a:p>
        </p:txBody>
      </p:sp>
      <p:pic>
        <p:nvPicPr>
          <p:cNvPr id="1027" name="Picture 3" descr="C:\Users\Joseph\Documents\MastersThesis\thesisImages\disambiguateWilliamGerardLathrop.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80933" y="3276600"/>
            <a:ext cx="4800602" cy="279734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Arrow Connector 7"/>
          <p:cNvCxnSpPr/>
          <p:nvPr/>
        </p:nvCxnSpPr>
        <p:spPr>
          <a:xfrm>
            <a:off x="4614333" y="2362200"/>
            <a:ext cx="1143000" cy="2209800"/>
          </a:xfrm>
          <a:prstGeom prst="straightConnector1">
            <a:avLst/>
          </a:prstGeom>
          <a:ln w="25400">
            <a:solidFill>
              <a:srgbClr val="99FF9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86200" y="2895600"/>
            <a:ext cx="2099733" cy="571500"/>
          </a:xfrm>
          <a:prstGeom prst="straightConnector1">
            <a:avLst/>
          </a:prstGeom>
          <a:ln w="25400">
            <a:solidFill>
              <a:srgbClr val="9999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86200" y="2895600"/>
            <a:ext cx="1828800" cy="1905000"/>
          </a:xfrm>
          <a:prstGeom prst="straightConnector1">
            <a:avLst/>
          </a:prstGeom>
          <a:ln w="25400">
            <a:solidFill>
              <a:srgbClr val="9999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43200" y="3352800"/>
            <a:ext cx="2290233" cy="114300"/>
          </a:xfrm>
          <a:prstGeom prst="straightConnector1">
            <a:avLst/>
          </a:prstGeom>
          <a:ln w="25400">
            <a:solidFill>
              <a:srgbClr val="FF999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43200" y="3352800"/>
            <a:ext cx="1828800" cy="1371600"/>
          </a:xfrm>
          <a:prstGeom prst="straightConnector1">
            <a:avLst/>
          </a:prstGeom>
          <a:ln w="25400">
            <a:solidFill>
              <a:srgbClr val="FF9999"/>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48725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Joseph\Documents\MastersThesis\thesisImages\ExtractedPers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2133600"/>
            <a:ext cx="2462786" cy="1704299"/>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C:\Users\Joseph\Documents\MastersThesis\thesisImages\GenealogicalPerso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00103" y="1329849"/>
            <a:ext cx="2633897" cy="160750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err="1" smtClean="0">
                <a:solidFill>
                  <a:schemeClr val="tx1"/>
                </a:solidFill>
              </a:rPr>
              <a:t>FROntIER</a:t>
            </a:r>
            <a:endParaRPr lang="en-US" dirty="0">
              <a:solidFill>
                <a:schemeClr val="tx1"/>
              </a:solidFill>
            </a:endParaRPr>
          </a:p>
        </p:txBody>
      </p:sp>
      <p:sp>
        <p:nvSpPr>
          <p:cNvPr id="5" name="Content Placeholder 1"/>
          <p:cNvSpPr txBox="1">
            <a:spLocks/>
          </p:cNvSpPr>
          <p:nvPr/>
        </p:nvSpPr>
        <p:spPr>
          <a:xfrm>
            <a:off x="872067" y="2514600"/>
            <a:ext cx="7408333" cy="345069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a:solidFill>
                <a:schemeClr val="tx2"/>
              </a:solidFill>
            </a:endParaRPr>
          </a:p>
        </p:txBody>
      </p:sp>
      <p:grpSp>
        <p:nvGrpSpPr>
          <p:cNvPr id="6" name="Group 14"/>
          <p:cNvGrpSpPr/>
          <p:nvPr/>
        </p:nvGrpSpPr>
        <p:grpSpPr>
          <a:xfrm>
            <a:off x="419100" y="4191000"/>
            <a:ext cx="1295400" cy="891204"/>
            <a:chOff x="419100" y="5204796"/>
            <a:chExt cx="1295400" cy="891204"/>
          </a:xfrm>
        </p:grpSpPr>
        <p:sp>
          <p:nvSpPr>
            <p:cNvPr id="2" name="Can 1"/>
            <p:cNvSpPr/>
            <p:nvPr/>
          </p:nvSpPr>
          <p:spPr>
            <a:xfrm>
              <a:off x="419100" y="5204796"/>
              <a:ext cx="1295400" cy="891204"/>
            </a:xfrm>
            <a:prstGeom prst="can">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5021" y="5514535"/>
              <a:ext cx="1063558" cy="369332"/>
            </a:xfrm>
            <a:prstGeom prst="rect">
              <a:avLst/>
            </a:prstGeom>
            <a:noFill/>
          </p:spPr>
          <p:txBody>
            <a:bodyPr wrap="square" rtlCol="0">
              <a:spAutoFit/>
            </a:bodyPr>
            <a:lstStyle/>
            <a:p>
              <a:r>
                <a:rPr lang="en-US" b="1" dirty="0" err="1" smtClean="0">
                  <a:latin typeface="Arial" pitchFamily="34" charset="0"/>
                  <a:cs typeface="Arial" pitchFamily="34" charset="0"/>
                </a:rPr>
                <a:t>OntoES</a:t>
              </a:r>
              <a:endParaRPr lang="en-US" b="1" dirty="0">
                <a:latin typeface="Arial" pitchFamily="34" charset="0"/>
                <a:cs typeface="Arial" pitchFamily="34" charset="0"/>
              </a:endParaRPr>
            </a:p>
          </p:txBody>
        </p:sp>
      </p:grpSp>
      <p:grpSp>
        <p:nvGrpSpPr>
          <p:cNvPr id="13" name="Group 66"/>
          <p:cNvGrpSpPr/>
          <p:nvPr/>
        </p:nvGrpSpPr>
        <p:grpSpPr>
          <a:xfrm>
            <a:off x="1738886" y="4137460"/>
            <a:ext cx="1600200" cy="547945"/>
            <a:chOff x="1738886" y="4137460"/>
            <a:chExt cx="1600200" cy="547945"/>
          </a:xfrm>
        </p:grpSpPr>
        <p:cxnSp>
          <p:nvCxnSpPr>
            <p:cNvPr id="11" name="Straight Arrow Connector 10"/>
            <p:cNvCxnSpPr/>
            <p:nvPr/>
          </p:nvCxnSpPr>
          <p:spPr>
            <a:xfrm flipV="1">
              <a:off x="1828800" y="4260570"/>
              <a:ext cx="1143001" cy="42483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20374455">
              <a:off x="1738886" y="4137460"/>
              <a:ext cx="1600200" cy="246221"/>
            </a:xfrm>
            <a:prstGeom prst="rect">
              <a:avLst/>
            </a:prstGeom>
            <a:noFill/>
          </p:spPr>
          <p:txBody>
            <a:bodyPr wrap="square" rtlCol="0">
              <a:spAutoFit/>
            </a:bodyPr>
            <a:lstStyle/>
            <a:p>
              <a:r>
                <a:rPr lang="en-US" sz="1000" dirty="0" smtClean="0"/>
                <a:t>convert to RDF</a:t>
              </a:r>
              <a:endParaRPr lang="en-US" sz="1000" dirty="0"/>
            </a:p>
          </p:txBody>
        </p:sp>
      </p:grpSp>
      <p:grpSp>
        <p:nvGrpSpPr>
          <p:cNvPr id="15" name="Group 18"/>
          <p:cNvGrpSpPr/>
          <p:nvPr/>
        </p:nvGrpSpPr>
        <p:grpSpPr>
          <a:xfrm>
            <a:off x="3048000" y="3833196"/>
            <a:ext cx="1295400" cy="891204"/>
            <a:chOff x="419100" y="5204796"/>
            <a:chExt cx="1295400" cy="891204"/>
          </a:xfrm>
        </p:grpSpPr>
        <p:sp>
          <p:nvSpPr>
            <p:cNvPr id="20" name="Can 19"/>
            <p:cNvSpPr/>
            <p:nvPr/>
          </p:nvSpPr>
          <p:spPr>
            <a:xfrm>
              <a:off x="419100" y="5204796"/>
              <a:ext cx="1295400" cy="891204"/>
            </a:xfrm>
            <a:prstGeom prst="can">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5021" y="5436745"/>
              <a:ext cx="1063558"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Jena </a:t>
              </a:r>
              <a:r>
                <a:rPr lang="en-US" sz="1600" b="1" dirty="0" err="1" smtClean="0">
                  <a:latin typeface="Arial" pitchFamily="34" charset="0"/>
                  <a:cs typeface="Arial" pitchFamily="34" charset="0"/>
                </a:rPr>
                <a:t>reasoner</a:t>
              </a:r>
              <a:endParaRPr lang="en-US" sz="1600" b="1" dirty="0">
                <a:latin typeface="Arial" pitchFamily="34" charset="0"/>
                <a:cs typeface="Arial" pitchFamily="34" charset="0"/>
              </a:endParaRPr>
            </a:p>
          </p:txBody>
        </p:sp>
      </p:grpSp>
      <p:cxnSp>
        <p:nvCxnSpPr>
          <p:cNvPr id="32" name="Straight Arrow Connector 31"/>
          <p:cNvCxnSpPr/>
          <p:nvPr/>
        </p:nvCxnSpPr>
        <p:spPr>
          <a:xfrm>
            <a:off x="3810000" y="3048000"/>
            <a:ext cx="1" cy="693102"/>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Can 37"/>
          <p:cNvSpPr/>
          <p:nvPr/>
        </p:nvSpPr>
        <p:spPr>
          <a:xfrm>
            <a:off x="5582529" y="5283492"/>
            <a:ext cx="1295400" cy="891204"/>
          </a:xfrm>
          <a:prstGeom prst="can">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a:off x="6230229" y="4624835"/>
            <a:ext cx="0" cy="557026"/>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68"/>
          <p:cNvGrpSpPr/>
          <p:nvPr/>
        </p:nvGrpSpPr>
        <p:grpSpPr>
          <a:xfrm>
            <a:off x="5698450" y="4114800"/>
            <a:ext cx="1179479" cy="510035"/>
            <a:chOff x="5698450" y="4290565"/>
            <a:chExt cx="1179479" cy="510035"/>
          </a:xfrm>
        </p:grpSpPr>
        <p:sp>
          <p:nvSpPr>
            <p:cNvPr id="47" name="TextBox 46"/>
            <p:cNvSpPr txBox="1"/>
            <p:nvPr/>
          </p:nvSpPr>
          <p:spPr>
            <a:xfrm>
              <a:off x="5698450" y="4492823"/>
              <a:ext cx="1143000" cy="307777"/>
            </a:xfrm>
            <a:prstGeom prst="rect">
              <a:avLst/>
            </a:prstGeom>
            <a:noFill/>
          </p:spPr>
          <p:txBody>
            <a:bodyPr wrap="square" rtlCol="0">
              <a:spAutoFit/>
            </a:bodyPr>
            <a:lstStyle/>
            <a:p>
              <a:r>
                <a:rPr lang="en-US" sz="1400" dirty="0" smtClean="0">
                  <a:cs typeface="Arial" pitchFamily="34" charset="0"/>
                </a:rPr>
                <a:t>comparators</a:t>
              </a:r>
              <a:endParaRPr lang="en-US" sz="1400" dirty="0">
                <a:cs typeface="Arial" pitchFamily="34" charset="0"/>
              </a:endParaRPr>
            </a:p>
          </p:txBody>
        </p:sp>
        <p:sp>
          <p:nvSpPr>
            <p:cNvPr id="48" name="TextBox 47"/>
            <p:cNvSpPr txBox="1"/>
            <p:nvPr/>
          </p:nvSpPr>
          <p:spPr>
            <a:xfrm>
              <a:off x="5734929" y="4290565"/>
              <a:ext cx="1143000" cy="307777"/>
            </a:xfrm>
            <a:prstGeom prst="rect">
              <a:avLst/>
            </a:prstGeom>
            <a:noFill/>
          </p:spPr>
          <p:txBody>
            <a:bodyPr wrap="square" rtlCol="0">
              <a:spAutoFit/>
            </a:bodyPr>
            <a:lstStyle/>
            <a:p>
              <a:r>
                <a:rPr lang="en-US" sz="1400" dirty="0" smtClean="0">
                  <a:cs typeface="Arial" pitchFamily="34" charset="0"/>
                </a:rPr>
                <a:t>parameters</a:t>
              </a:r>
              <a:endParaRPr lang="en-US" sz="1400" dirty="0">
                <a:cs typeface="Arial" pitchFamily="34" charset="0"/>
              </a:endParaRPr>
            </a:p>
          </p:txBody>
        </p:sp>
      </p:grpSp>
      <p:cxnSp>
        <p:nvCxnSpPr>
          <p:cNvPr id="12" name="Straight Arrow Connector 11"/>
          <p:cNvCxnSpPr/>
          <p:nvPr/>
        </p:nvCxnSpPr>
        <p:spPr>
          <a:xfrm>
            <a:off x="4419600" y="4724400"/>
            <a:ext cx="1066800" cy="1004694"/>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 name="Group 69"/>
          <p:cNvGrpSpPr/>
          <p:nvPr/>
        </p:nvGrpSpPr>
        <p:grpSpPr>
          <a:xfrm>
            <a:off x="6899053" y="4646711"/>
            <a:ext cx="1313480" cy="1082387"/>
            <a:chOff x="6899053" y="4646711"/>
            <a:chExt cx="1313480" cy="1082387"/>
          </a:xfrm>
        </p:grpSpPr>
        <p:cxnSp>
          <p:nvCxnSpPr>
            <p:cNvPr id="51" name="Straight Arrow Connector 50"/>
            <p:cNvCxnSpPr/>
            <p:nvPr/>
          </p:nvCxnSpPr>
          <p:spPr>
            <a:xfrm flipV="1">
              <a:off x="7010400" y="4646711"/>
              <a:ext cx="1202133" cy="1082387"/>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9105541">
              <a:off x="6899053" y="4931987"/>
              <a:ext cx="1089830" cy="307777"/>
            </a:xfrm>
            <a:prstGeom prst="rect">
              <a:avLst/>
            </a:prstGeom>
            <a:noFill/>
          </p:spPr>
          <p:txBody>
            <a:bodyPr wrap="square" rtlCol="0">
              <a:spAutoFit/>
            </a:bodyPr>
            <a:lstStyle/>
            <a:p>
              <a:r>
                <a:rPr lang="en-US" sz="1400" i="1" dirty="0" err="1" smtClean="0"/>
                <a:t>owl:sameAs</a:t>
              </a:r>
              <a:endParaRPr lang="en-US" sz="1400" i="1" dirty="0"/>
            </a:p>
          </p:txBody>
        </p:sp>
      </p:grpSp>
      <p:sp>
        <p:nvSpPr>
          <p:cNvPr id="61" name="Rectangle 60"/>
          <p:cNvSpPr/>
          <p:nvPr/>
        </p:nvSpPr>
        <p:spPr>
          <a:xfrm>
            <a:off x="7543800" y="2294453"/>
            <a:ext cx="1337466" cy="2277547"/>
          </a:xfrm>
          <a:prstGeom prst="rect">
            <a:avLst/>
          </a:prstGeom>
          <a:solidFill>
            <a:schemeClr val="bg1"/>
          </a:solidFill>
          <a:ln>
            <a:solidFill>
              <a:schemeClr val="tx1"/>
            </a:solidFill>
          </a:ln>
        </p:spPr>
        <p:txBody>
          <a:bodyPr wrap="square">
            <a:spAutoFit/>
          </a:bodyPr>
          <a:lstStyle/>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rdf:ID</a:t>
            </a:r>
            <a:r>
              <a:rPr lang="en-US" sz="200" dirty="0">
                <a:latin typeface="Times New Roman" pitchFamily="18" charset="0"/>
                <a:cs typeface="Times New Roman" pitchFamily="18" charset="0"/>
              </a:rPr>
              <a:t>="Person_1"/&gt;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="#Person_1"&gt;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family;Person</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family;Child</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family;Spouse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rdf:ID</a:t>
            </a:r>
            <a:r>
              <a:rPr lang="en-US" sz="200" dirty="0">
                <a:latin typeface="Times New Roman" pitchFamily="18" charset="0"/>
                <a:cs typeface="Times New Roman" pitchFamily="18" charset="0"/>
              </a:rPr>
              <a:t>="Name_1"/&gt;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="#Name_1"&gt;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family;Name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rdf:ID</a:t>
            </a:r>
            <a:r>
              <a:rPr lang="en-US" sz="200" dirty="0">
                <a:latin typeface="Times New Roman" pitchFamily="18" charset="0"/>
                <a:cs typeface="Times New Roman" pitchFamily="18" charset="0"/>
              </a:rPr>
              <a:t>="GivenName_1"/&gt;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="#GivenName_1"&gt;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family;GivenName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="#GivenName_1"&gt;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family:GivenNameValue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rdf:datatype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xsd;string</a:t>
            </a:r>
            <a:r>
              <a:rPr lang="en-US" sz="200" dirty="0">
                <a:latin typeface="Times New Roman" pitchFamily="18" charset="0"/>
                <a:cs typeface="Times New Roman" pitchFamily="18" charset="0"/>
              </a:rPr>
              <a:t>"&gt;Abigail&lt;/</a:t>
            </a:r>
            <a:r>
              <a:rPr lang="en-US" sz="200" dirty="0" err="1">
                <a:latin typeface="Times New Roman" pitchFamily="18" charset="0"/>
                <a:cs typeface="Times New Roman" pitchFamily="18" charset="0"/>
              </a:rPr>
              <a:t>family:GivenNameValue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rdf:ID</a:t>
            </a:r>
            <a:r>
              <a:rPr lang="en-US" sz="200" dirty="0">
                <a:latin typeface="Times New Roman" pitchFamily="18" charset="0"/>
                <a:cs typeface="Times New Roman" pitchFamily="18" charset="0"/>
              </a:rPr>
              <a:t>="GivenName_2"/&gt;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="#GivenName_2"&gt;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family;GivenName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="#GivenName_2"&gt;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family:GivenNameValue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rdf:datatype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xsd;string</a:t>
            </a:r>
            <a:r>
              <a:rPr lang="en-US" sz="200" dirty="0">
                <a:latin typeface="Times New Roman" pitchFamily="18" charset="0"/>
                <a:cs typeface="Times New Roman" pitchFamily="18" charset="0"/>
              </a:rPr>
              <a:t>"&gt;Huntington&lt;/</a:t>
            </a:r>
            <a:r>
              <a:rPr lang="en-US" sz="200" dirty="0" err="1">
                <a:latin typeface="Times New Roman" pitchFamily="18" charset="0"/>
                <a:cs typeface="Times New Roman" pitchFamily="18" charset="0"/>
              </a:rPr>
              <a:t>family:GivenNameValue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rdf:ID</a:t>
            </a:r>
            <a:r>
              <a:rPr lang="en-US" sz="200" dirty="0">
                <a:latin typeface="Times New Roman" pitchFamily="18" charset="0"/>
                <a:cs typeface="Times New Roman" pitchFamily="18" charset="0"/>
              </a:rPr>
              <a:t>="Surname_1"/&gt;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="#Surname_1"&gt;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family;Surname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="#Surname_1"&gt;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family:SurnameValue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rdf:datatype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xsd;string</a:t>
            </a:r>
            <a:r>
              <a:rPr lang="en-US" sz="200" dirty="0">
                <a:latin typeface="Times New Roman" pitchFamily="18" charset="0"/>
                <a:cs typeface="Times New Roman" pitchFamily="18" charset="0"/>
              </a:rPr>
              <a:t>"&gt;Lathrop&lt;/</a:t>
            </a:r>
            <a:r>
              <a:rPr lang="en-US" sz="200" dirty="0" err="1">
                <a:latin typeface="Times New Roman" pitchFamily="18" charset="0"/>
                <a:cs typeface="Times New Roman" pitchFamily="18" charset="0"/>
              </a:rPr>
              <a:t>family:SurnameValue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rdf:ID</a:t>
            </a:r>
            <a:r>
              <a:rPr lang="en-US" sz="200" dirty="0">
                <a:latin typeface="Times New Roman" pitchFamily="18" charset="0"/>
                <a:cs typeface="Times New Roman" pitchFamily="18" charset="0"/>
              </a:rPr>
              <a:t>="BirthDate_1"/&gt;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="#BirthDate_1"&gt;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family;BirthDate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="#BirthDate_1"&gt;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family:BirthDateValue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rdf:datatype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xsd;date</a:t>
            </a:r>
            <a:r>
              <a:rPr lang="en-US" sz="200" dirty="0">
                <a:latin typeface="Times New Roman" pitchFamily="18" charset="0"/>
                <a:cs typeface="Times New Roman" pitchFamily="18" charset="0"/>
              </a:rPr>
              <a:t>"&gt;1810-00-00&lt;/</a:t>
            </a:r>
            <a:r>
              <a:rPr lang="en-US" sz="200" dirty="0" err="1">
                <a:latin typeface="Times New Roman" pitchFamily="18" charset="0"/>
                <a:cs typeface="Times New Roman" pitchFamily="18" charset="0"/>
              </a:rPr>
              <a:t>family:BirthDateValue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rdf:ID</a:t>
            </a:r>
            <a:r>
              <a:rPr lang="en-US" sz="200" dirty="0">
                <a:latin typeface="Times New Roman" pitchFamily="18" charset="0"/>
                <a:cs typeface="Times New Roman" pitchFamily="18" charset="0"/>
              </a:rPr>
              <a:t>="MarriageDate_1"/&gt;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="#MarriageDate_1"&gt;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family;MarriageDate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="#MarriageDate_1"&gt;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family:MarriageDateValue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rdf:datatype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xsd;date</a:t>
            </a:r>
            <a:r>
              <a:rPr lang="en-US" sz="200" dirty="0">
                <a:latin typeface="Times New Roman" pitchFamily="18" charset="0"/>
                <a:cs typeface="Times New Roman" pitchFamily="18" charset="0"/>
              </a:rPr>
              <a:t>"&gt;1835-00-00&lt;/</a:t>
            </a:r>
            <a:r>
              <a:rPr lang="en-US" sz="200" dirty="0" err="1">
                <a:latin typeface="Times New Roman" pitchFamily="18" charset="0"/>
                <a:cs typeface="Times New Roman" pitchFamily="18" charset="0"/>
              </a:rPr>
              <a:t>family:MarriageDateValue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rdf:ID</a:t>
            </a:r>
            <a:r>
              <a:rPr lang="en-US" sz="200" dirty="0">
                <a:latin typeface="Times New Roman" pitchFamily="18" charset="0"/>
                <a:cs typeface="Times New Roman" pitchFamily="18" charset="0"/>
              </a:rPr>
              <a:t>="Gender_1"/&gt;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="#Gender_1"&gt;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rdf:type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family;Gender</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="#Gender_1"&gt;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family:GenderValue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rdf:datatype</a:t>
            </a:r>
            <a:r>
              <a:rPr lang="en-US" sz="200" dirty="0">
                <a:latin typeface="Times New Roman" pitchFamily="18" charset="0"/>
                <a:cs typeface="Times New Roman" pitchFamily="18" charset="0"/>
              </a:rPr>
              <a:t>="&amp;</a:t>
            </a:r>
            <a:r>
              <a:rPr lang="en-US" sz="200" dirty="0" err="1">
                <a:latin typeface="Times New Roman" pitchFamily="18" charset="0"/>
                <a:cs typeface="Times New Roman" pitchFamily="18" charset="0"/>
              </a:rPr>
              <a:t>xsd;string</a:t>
            </a:r>
            <a:r>
              <a:rPr lang="en-US" sz="200" dirty="0">
                <a:latin typeface="Times New Roman" pitchFamily="18" charset="0"/>
                <a:cs typeface="Times New Roman" pitchFamily="18" charset="0"/>
              </a:rPr>
              <a:t>"&gt;Female&lt;/</a:t>
            </a:r>
            <a:r>
              <a:rPr lang="en-US" sz="200" dirty="0" err="1">
                <a:latin typeface="Times New Roman" pitchFamily="18" charset="0"/>
                <a:cs typeface="Times New Roman" pitchFamily="18" charset="0"/>
              </a:rPr>
              <a:t>family:GenderValue</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="#Person_1"&gt;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family:Person-BirthDate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="#BirthDate_1"/&gt;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family:Person-Name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="#Name_1"/&gt;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family:Person-Gender</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="#Gender_1"/&gt;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family:Person-Child</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="#Person_5"/&gt;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family:Person-Child</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="#Person_6"/&gt;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="#Name_1"&gt;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family:Name-GivenName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="#GivenName_1"/&gt;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family:Name-GivenName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="#GivenName_2"/&gt;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family:Name-Surname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="#Surname_1"/&gt;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owl:Thing</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rdf:ID</a:t>
            </a:r>
            <a:r>
              <a:rPr lang="en-US" sz="200" dirty="0">
                <a:latin typeface="Times New Roman" pitchFamily="18" charset="0"/>
                <a:cs typeface="Times New Roman" pitchFamily="18" charset="0"/>
              </a:rPr>
              <a:t>="PersonMarriageDateMarriagePlaceSpouse_1"/&gt;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rdf:about</a:t>
            </a:r>
            <a:r>
              <a:rPr lang="en-US" sz="200" dirty="0">
                <a:latin typeface="Times New Roman" pitchFamily="18" charset="0"/>
                <a:cs typeface="Times New Roman" pitchFamily="18" charset="0"/>
              </a:rPr>
              <a:t>="#PersonMarriageDateMarriagePlaceSpouse_1"&gt;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family:PersonMarriageDateMarriagePlaceSpouse-Person</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="#Person_1"/&gt;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family:PersonMarriageDateMarriagePlaceSpouse-Spouse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="#Person_4"/&gt;</a:t>
            </a:r>
          </a:p>
          <a:p>
            <a:r>
              <a:rPr lang="en-US" sz="200" dirty="0">
                <a:latin typeface="Times New Roman" pitchFamily="18" charset="0"/>
                <a:cs typeface="Times New Roman" pitchFamily="18" charset="0"/>
              </a:rPr>
              <a:t>  &lt;</a:t>
            </a:r>
            <a:r>
              <a:rPr lang="en-US" sz="200" dirty="0" err="1">
                <a:latin typeface="Times New Roman" pitchFamily="18" charset="0"/>
                <a:cs typeface="Times New Roman" pitchFamily="18" charset="0"/>
              </a:rPr>
              <a:t>family:PersonMarriageDateMarriagePlaceSpouse-MarriageDate</a:t>
            </a:r>
            <a:r>
              <a:rPr lang="en-US" sz="200" dirty="0">
                <a:latin typeface="Times New Roman" pitchFamily="18" charset="0"/>
                <a:cs typeface="Times New Roman" pitchFamily="18" charset="0"/>
              </a:rPr>
              <a:t> </a:t>
            </a:r>
            <a:r>
              <a:rPr lang="en-US" sz="200" dirty="0" err="1">
                <a:latin typeface="Times New Roman" pitchFamily="18" charset="0"/>
                <a:cs typeface="Times New Roman" pitchFamily="18" charset="0"/>
              </a:rPr>
              <a:t>rdf:resource</a:t>
            </a:r>
            <a:r>
              <a:rPr lang="en-US" sz="200" dirty="0">
                <a:latin typeface="Times New Roman" pitchFamily="18" charset="0"/>
                <a:cs typeface="Times New Roman" pitchFamily="18" charset="0"/>
              </a:rPr>
              <a:t>="#MarriageDate_1"/&gt;</a:t>
            </a:r>
          </a:p>
          <a:p>
            <a:r>
              <a:rPr lang="en-US" sz="200" dirty="0">
                <a:latin typeface="Times New Roman" pitchFamily="18" charset="0"/>
                <a:cs typeface="Times New Roman" pitchFamily="18" charset="0"/>
              </a:rPr>
              <a:t>&lt;/</a:t>
            </a:r>
            <a:r>
              <a:rPr lang="en-US" sz="200" dirty="0" err="1">
                <a:latin typeface="Times New Roman" pitchFamily="18" charset="0"/>
                <a:cs typeface="Times New Roman" pitchFamily="18" charset="0"/>
              </a:rPr>
              <a:t>rdf:Description</a:t>
            </a:r>
            <a:r>
              <a:rPr lang="en-US" sz="200" dirty="0">
                <a:latin typeface="Times New Roman" pitchFamily="18" charset="0"/>
                <a:cs typeface="Times New Roman" pitchFamily="18" charset="0"/>
              </a:rPr>
              <a:t>&gt;</a:t>
            </a:r>
          </a:p>
        </p:txBody>
      </p:sp>
      <p:grpSp>
        <p:nvGrpSpPr>
          <p:cNvPr id="19" name="Group 70"/>
          <p:cNvGrpSpPr/>
          <p:nvPr/>
        </p:nvGrpSpPr>
        <p:grpSpPr>
          <a:xfrm>
            <a:off x="4505177" y="3276600"/>
            <a:ext cx="2962423" cy="929004"/>
            <a:chOff x="4505177" y="3276600"/>
            <a:chExt cx="2962423" cy="929004"/>
          </a:xfrm>
        </p:grpSpPr>
        <p:cxnSp>
          <p:nvCxnSpPr>
            <p:cNvPr id="58" name="Straight Arrow Connector 57"/>
            <p:cNvCxnSpPr/>
            <p:nvPr/>
          </p:nvCxnSpPr>
          <p:spPr>
            <a:xfrm flipV="1">
              <a:off x="4505177" y="3276600"/>
              <a:ext cx="2962423" cy="929004"/>
            </a:xfrm>
            <a:prstGeom prst="straightConnector1">
              <a:avLst/>
            </a:prstGeom>
            <a:ln w="762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20572720">
              <a:off x="5415343" y="3421546"/>
              <a:ext cx="1116948" cy="308516"/>
            </a:xfrm>
            <a:prstGeom prst="rect">
              <a:avLst/>
            </a:prstGeom>
            <a:noFill/>
          </p:spPr>
          <p:txBody>
            <a:bodyPr wrap="square" rtlCol="0">
              <a:spAutoFit/>
            </a:bodyPr>
            <a:lstStyle/>
            <a:p>
              <a:r>
                <a:rPr lang="en-US" sz="1400" dirty="0" smtClean="0"/>
                <a:t>RDF output</a:t>
              </a:r>
              <a:endParaRPr lang="en-US" sz="1400" dirty="0"/>
            </a:p>
          </p:txBody>
        </p:sp>
      </p:grpSp>
      <p:cxnSp>
        <p:nvCxnSpPr>
          <p:cNvPr id="10" name="Straight Arrow Connector 9"/>
          <p:cNvCxnSpPr/>
          <p:nvPr/>
        </p:nvCxnSpPr>
        <p:spPr>
          <a:xfrm flipH="1" flipV="1">
            <a:off x="1066800" y="5181600"/>
            <a:ext cx="13855" cy="429026"/>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057401" y="5874603"/>
            <a:ext cx="3200400" cy="830997"/>
          </a:xfrm>
          <a:prstGeom prst="rect">
            <a:avLst/>
          </a:prstGeom>
          <a:solidFill>
            <a:schemeClr val="bg1"/>
          </a:solidFill>
          <a:ln>
            <a:solidFill>
              <a:schemeClr val="tx1"/>
            </a:solidFill>
          </a:ln>
        </p:spPr>
        <p:txBody>
          <a:bodyPr wrap="square">
            <a:spAutoFit/>
          </a:bodyPr>
          <a:lstStyle/>
          <a:p>
            <a:r>
              <a:rPr lang="fr-FR" sz="800" dirty="0" smtClean="0">
                <a:latin typeface="Times New Roman" pitchFamily="18" charset="0"/>
                <a:cs typeface="Times New Roman" pitchFamily="18" charset="0"/>
              </a:rPr>
              <a:t>[(?</a:t>
            </a:r>
            <a:r>
              <a:rPr lang="fr-FR" sz="800" dirty="0">
                <a:latin typeface="Times New Roman" pitchFamily="18" charset="0"/>
                <a:cs typeface="Times New Roman" pitchFamily="18" charset="0"/>
              </a:rPr>
              <a:t>x </a:t>
            </a:r>
            <a:r>
              <a:rPr lang="fr-FR" sz="800" dirty="0" err="1">
                <a:latin typeface="Times New Roman" pitchFamily="18" charset="0"/>
                <a:cs typeface="Times New Roman" pitchFamily="18" charset="0"/>
              </a:rPr>
              <a:t>rdf:type</a:t>
            </a:r>
            <a:r>
              <a:rPr lang="fr-FR" sz="800" dirty="0">
                <a:latin typeface="Times New Roman" pitchFamily="18" charset="0"/>
                <a:cs typeface="Times New Roman" pitchFamily="18" charset="0"/>
              </a:rPr>
              <a:t> </a:t>
            </a:r>
            <a:r>
              <a:rPr lang="fr-FR" sz="800" dirty="0" err="1">
                <a:latin typeface="Times New Roman" pitchFamily="18" charset="0"/>
                <a:cs typeface="Times New Roman" pitchFamily="18" charset="0"/>
              </a:rPr>
              <a:t>source:Person</a:t>
            </a:r>
            <a:r>
              <a:rPr lang="fr-FR" sz="800" dirty="0">
                <a:latin typeface="Times New Roman" pitchFamily="18" charset="0"/>
                <a:cs typeface="Times New Roman" pitchFamily="18" charset="0"/>
              </a:rPr>
              <a:t>) -&gt; (?x </a:t>
            </a:r>
            <a:r>
              <a:rPr lang="fr-FR" sz="800" dirty="0" err="1">
                <a:latin typeface="Times New Roman" pitchFamily="18" charset="0"/>
                <a:cs typeface="Times New Roman" pitchFamily="18" charset="0"/>
              </a:rPr>
              <a:t>rdf:type</a:t>
            </a:r>
            <a:r>
              <a:rPr lang="fr-FR" sz="800" dirty="0">
                <a:latin typeface="Times New Roman" pitchFamily="18" charset="0"/>
                <a:cs typeface="Times New Roman" pitchFamily="18" charset="0"/>
              </a:rPr>
              <a:t> </a:t>
            </a:r>
            <a:r>
              <a:rPr lang="fr-FR" sz="800" dirty="0" err="1">
                <a:latin typeface="Times New Roman" pitchFamily="18" charset="0"/>
                <a:cs typeface="Times New Roman" pitchFamily="18" charset="0"/>
              </a:rPr>
              <a:t>target:Person</a:t>
            </a:r>
            <a:r>
              <a:rPr lang="fr-FR" sz="800" dirty="0">
                <a:latin typeface="Times New Roman" pitchFamily="18" charset="0"/>
                <a:cs typeface="Times New Roman" pitchFamily="18" charset="0"/>
              </a:rPr>
              <a:t>)]</a:t>
            </a:r>
          </a:p>
          <a:p>
            <a:pPr marL="342900" indent="-342900">
              <a:buAutoNum type="arabicParenR"/>
            </a:pPr>
            <a:endParaRPr lang="fr-FR" sz="800" dirty="0">
              <a:latin typeface="Times New Roman" pitchFamily="18" charset="0"/>
              <a:cs typeface="Times New Roman" pitchFamily="18" charset="0"/>
            </a:endParaRPr>
          </a:p>
          <a:p>
            <a:r>
              <a:rPr lang="en-US" sz="800" dirty="0" smtClean="0">
                <a:latin typeface="Times New Roman" pitchFamily="18" charset="0"/>
                <a:cs typeface="Times New Roman" pitchFamily="18" charset="0"/>
              </a:rPr>
              <a:t>[(?</a:t>
            </a:r>
            <a:r>
              <a:rPr lang="en-US" sz="800" dirty="0">
                <a:latin typeface="Times New Roman" pitchFamily="18" charset="0"/>
                <a:cs typeface="Times New Roman" pitchFamily="18" charset="0"/>
              </a:rPr>
              <a:t>x </a:t>
            </a:r>
            <a:r>
              <a:rPr lang="en-US" sz="800" dirty="0" err="1">
                <a:latin typeface="Times New Roman" pitchFamily="18" charset="0"/>
                <a:cs typeface="Times New Roman" pitchFamily="18" charset="0"/>
              </a:rPr>
              <a:t>source:Person-Name</a:t>
            </a:r>
            <a:r>
              <a:rPr lang="en-US" sz="800" dirty="0">
                <a:latin typeface="Times New Roman" pitchFamily="18" charset="0"/>
                <a:cs typeface="Times New Roman" pitchFamily="18" charset="0"/>
              </a:rPr>
              <a:t> ?n),(?n source: </a:t>
            </a:r>
            <a:r>
              <a:rPr lang="en-US" sz="800" dirty="0" err="1">
                <a:latin typeface="Times New Roman" pitchFamily="18" charset="0"/>
                <a:cs typeface="Times New Roman" pitchFamily="18" charset="0"/>
              </a:rPr>
              <a:t>NameValue</a:t>
            </a:r>
            <a:r>
              <a:rPr lang="en-US" sz="800" dirty="0">
                <a:latin typeface="Times New Roman" pitchFamily="18" charset="0"/>
                <a:cs typeface="Times New Roman" pitchFamily="18" charset="0"/>
              </a:rPr>
              <a:t> ?</a:t>
            </a:r>
            <a:r>
              <a:rPr lang="en-US" sz="800" dirty="0" err="1">
                <a:latin typeface="Times New Roman" pitchFamily="18" charset="0"/>
                <a:cs typeface="Times New Roman" pitchFamily="18" charset="0"/>
              </a:rPr>
              <a:t>nv</a:t>
            </a:r>
            <a:r>
              <a:rPr lang="en-US" sz="800" dirty="0">
                <a:latin typeface="Times New Roman" pitchFamily="18" charset="0"/>
                <a:cs typeface="Times New Roman" pitchFamily="18" charset="0"/>
              </a:rPr>
              <a:t>),</a:t>
            </a:r>
          </a:p>
          <a:p>
            <a:r>
              <a:rPr lang="en-US" sz="800" dirty="0">
                <a:latin typeface="Times New Roman" pitchFamily="18" charset="0"/>
                <a:cs typeface="Times New Roman" pitchFamily="18" charset="0"/>
              </a:rPr>
              <a:t> </a:t>
            </a:r>
            <a:r>
              <a:rPr lang="en-US" sz="800" dirty="0" err="1" smtClean="0">
                <a:latin typeface="Times New Roman" pitchFamily="18" charset="0"/>
                <a:cs typeface="Times New Roman" pitchFamily="18" charset="0"/>
              </a:rPr>
              <a:t>isMale</a:t>
            </a:r>
            <a:r>
              <a:rPr lang="en-US" sz="800" dirty="0">
                <a:latin typeface="Times New Roman" pitchFamily="18" charset="0"/>
                <a:cs typeface="Times New Roman" pitchFamily="18" charset="0"/>
              </a:rPr>
              <a:t>(?</a:t>
            </a:r>
            <a:r>
              <a:rPr lang="en-US" sz="800" dirty="0" err="1">
                <a:latin typeface="Times New Roman" pitchFamily="18" charset="0"/>
                <a:cs typeface="Times New Roman" pitchFamily="18" charset="0"/>
              </a:rPr>
              <a:t>nv</a:t>
            </a:r>
            <a:r>
              <a:rPr lang="en-US" sz="800" dirty="0">
                <a:latin typeface="Times New Roman" pitchFamily="18" charset="0"/>
                <a:cs typeface="Times New Roman" pitchFamily="18" charset="0"/>
              </a:rPr>
              <a:t>),</a:t>
            </a:r>
            <a:r>
              <a:rPr lang="en-US" sz="800" dirty="0" err="1">
                <a:latin typeface="Times New Roman" pitchFamily="18" charset="0"/>
                <a:cs typeface="Times New Roman" pitchFamily="18" charset="0"/>
              </a:rPr>
              <a:t>makeTemp</a:t>
            </a:r>
            <a:r>
              <a:rPr lang="en-US" sz="800" dirty="0">
                <a:latin typeface="Times New Roman" pitchFamily="18" charset="0"/>
                <a:cs typeface="Times New Roman" pitchFamily="18" charset="0"/>
              </a:rPr>
              <a:t>(?gender)</a:t>
            </a:r>
          </a:p>
          <a:p>
            <a:r>
              <a:rPr lang="en-US" sz="800" dirty="0">
                <a:latin typeface="Times New Roman" pitchFamily="18" charset="0"/>
                <a:cs typeface="Times New Roman" pitchFamily="18" charset="0"/>
              </a:rPr>
              <a:t> </a:t>
            </a:r>
            <a:r>
              <a:rPr lang="en-US" sz="800" dirty="0" smtClean="0">
                <a:latin typeface="Times New Roman" pitchFamily="18" charset="0"/>
                <a:cs typeface="Times New Roman" pitchFamily="18" charset="0"/>
              </a:rPr>
              <a:t>-&gt; </a:t>
            </a:r>
            <a:r>
              <a:rPr lang="en-US" sz="800" dirty="0">
                <a:latin typeface="Times New Roman" pitchFamily="18" charset="0"/>
                <a:cs typeface="Times New Roman" pitchFamily="18" charset="0"/>
              </a:rPr>
              <a:t>(?x </a:t>
            </a:r>
            <a:r>
              <a:rPr lang="en-US" sz="800" dirty="0" err="1">
                <a:latin typeface="Times New Roman" pitchFamily="18" charset="0"/>
                <a:cs typeface="Times New Roman" pitchFamily="18" charset="0"/>
              </a:rPr>
              <a:t>target:Person-Gender</a:t>
            </a:r>
            <a:r>
              <a:rPr lang="en-US" sz="800" dirty="0">
                <a:latin typeface="Times New Roman" pitchFamily="18" charset="0"/>
                <a:cs typeface="Times New Roman" pitchFamily="18" charset="0"/>
              </a:rPr>
              <a:t> ?gender),(?gender </a:t>
            </a:r>
            <a:r>
              <a:rPr lang="en-US" sz="800" dirty="0" err="1">
                <a:latin typeface="Times New Roman" pitchFamily="18" charset="0"/>
                <a:cs typeface="Times New Roman" pitchFamily="18" charset="0"/>
              </a:rPr>
              <a:t>rdf:type</a:t>
            </a:r>
            <a:r>
              <a:rPr lang="en-US" sz="800" dirty="0">
                <a:latin typeface="Times New Roman" pitchFamily="18" charset="0"/>
                <a:cs typeface="Times New Roman" pitchFamily="18" charset="0"/>
              </a:rPr>
              <a:t> </a:t>
            </a:r>
            <a:r>
              <a:rPr lang="en-US" sz="800" dirty="0" err="1">
                <a:latin typeface="Times New Roman" pitchFamily="18" charset="0"/>
                <a:cs typeface="Times New Roman" pitchFamily="18" charset="0"/>
              </a:rPr>
              <a:t>target:Gender</a:t>
            </a:r>
            <a:r>
              <a:rPr lang="en-US" sz="800" dirty="0">
                <a:latin typeface="Times New Roman" pitchFamily="18" charset="0"/>
                <a:cs typeface="Times New Roman" pitchFamily="18" charset="0"/>
              </a:rPr>
              <a:t>),</a:t>
            </a:r>
          </a:p>
          <a:p>
            <a:r>
              <a:rPr lang="en-US" sz="800" dirty="0">
                <a:latin typeface="Times New Roman" pitchFamily="18" charset="0"/>
                <a:cs typeface="Times New Roman" pitchFamily="18" charset="0"/>
              </a:rPr>
              <a:t>      </a:t>
            </a:r>
            <a:r>
              <a:rPr lang="en-US" sz="800" dirty="0" smtClean="0">
                <a:latin typeface="Times New Roman" pitchFamily="18" charset="0"/>
                <a:cs typeface="Times New Roman" pitchFamily="18" charset="0"/>
              </a:rPr>
              <a:t>(?</a:t>
            </a:r>
            <a:r>
              <a:rPr lang="en-US" sz="800" dirty="0">
                <a:latin typeface="Times New Roman" pitchFamily="18" charset="0"/>
                <a:cs typeface="Times New Roman" pitchFamily="18" charset="0"/>
              </a:rPr>
              <a:t>gender </a:t>
            </a:r>
            <a:r>
              <a:rPr lang="en-US" sz="800" dirty="0" err="1">
                <a:latin typeface="Times New Roman" pitchFamily="18" charset="0"/>
                <a:cs typeface="Times New Roman" pitchFamily="18" charset="0"/>
              </a:rPr>
              <a:t>target:GenderValue</a:t>
            </a:r>
            <a:r>
              <a:rPr lang="en-US" sz="800" dirty="0">
                <a:latin typeface="Times New Roman" pitchFamily="18" charset="0"/>
                <a:cs typeface="Times New Roman" pitchFamily="18" charset="0"/>
              </a:rPr>
              <a:t> `Male'^^</a:t>
            </a:r>
            <a:r>
              <a:rPr lang="en-US" sz="800" dirty="0" err="1">
                <a:latin typeface="Times New Roman" pitchFamily="18" charset="0"/>
                <a:cs typeface="Times New Roman" pitchFamily="18" charset="0"/>
              </a:rPr>
              <a:t>xsd:string</a:t>
            </a:r>
            <a:r>
              <a:rPr lang="en-US" sz="800" dirty="0">
                <a:latin typeface="Times New Roman" pitchFamily="18" charset="0"/>
                <a:cs typeface="Times New Roman" pitchFamily="18" charset="0"/>
              </a:rPr>
              <a:t>)]</a:t>
            </a:r>
          </a:p>
        </p:txBody>
      </p:sp>
      <p:cxnSp>
        <p:nvCxnSpPr>
          <p:cNvPr id="77" name="Straight Arrow Connector 76"/>
          <p:cNvCxnSpPr/>
          <p:nvPr/>
        </p:nvCxnSpPr>
        <p:spPr>
          <a:xfrm flipV="1">
            <a:off x="3733800" y="4850262"/>
            <a:ext cx="0" cy="878836"/>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5"/>
          <p:cNvGrpSpPr/>
          <p:nvPr/>
        </p:nvGrpSpPr>
        <p:grpSpPr>
          <a:xfrm>
            <a:off x="457200" y="5470179"/>
            <a:ext cx="876047" cy="1235421"/>
            <a:chOff x="570444" y="4103215"/>
            <a:chExt cx="973248" cy="1372495"/>
          </a:xfrm>
        </p:grpSpPr>
        <p:pic>
          <p:nvPicPr>
            <p:cNvPr id="7" name="Picture 6" descr="ElyPage417.bmp"/>
            <p:cNvPicPr>
              <a:picLocks noChangeAspect="1"/>
            </p:cNvPicPr>
            <p:nvPr/>
          </p:nvPicPr>
          <p:blipFill>
            <a:blip r:embed="rId5" cstate="print"/>
            <a:stretch>
              <a:fillRect/>
            </a:stretch>
          </p:blipFill>
          <p:spPr>
            <a:xfrm>
              <a:off x="570444" y="4103215"/>
              <a:ext cx="492613" cy="790025"/>
            </a:xfrm>
            <a:prstGeom prst="rect">
              <a:avLst/>
            </a:prstGeom>
            <a:ln>
              <a:solidFill>
                <a:schemeClr val="tx1"/>
              </a:solidFill>
            </a:ln>
          </p:spPr>
        </p:pic>
        <p:pic>
          <p:nvPicPr>
            <p:cNvPr id="8" name="Picture 7" descr="ElyPage421.bmp"/>
            <p:cNvPicPr>
              <a:picLocks noChangeAspect="1"/>
            </p:cNvPicPr>
            <p:nvPr/>
          </p:nvPicPr>
          <p:blipFill>
            <a:blip r:embed="rId6" cstate="print"/>
            <a:stretch>
              <a:fillRect/>
            </a:stretch>
          </p:blipFill>
          <p:spPr>
            <a:xfrm>
              <a:off x="816750" y="4419600"/>
              <a:ext cx="492902" cy="790025"/>
            </a:xfrm>
            <a:prstGeom prst="rect">
              <a:avLst/>
            </a:prstGeom>
            <a:ln>
              <a:solidFill>
                <a:schemeClr val="tx1"/>
              </a:solidFill>
            </a:ln>
          </p:spPr>
        </p:pic>
        <p:pic>
          <p:nvPicPr>
            <p:cNvPr id="9" name="Picture 8" descr="ElyPage422.bmp"/>
            <p:cNvPicPr>
              <a:picLocks noChangeAspect="1"/>
            </p:cNvPicPr>
            <p:nvPr/>
          </p:nvPicPr>
          <p:blipFill>
            <a:blip r:embed="rId7" cstate="print"/>
            <a:stretch>
              <a:fillRect/>
            </a:stretch>
          </p:blipFill>
          <p:spPr>
            <a:xfrm>
              <a:off x="1043128" y="4673404"/>
              <a:ext cx="500564" cy="802306"/>
            </a:xfrm>
            <a:prstGeom prst="rect">
              <a:avLst/>
            </a:prstGeom>
            <a:ln>
              <a:solidFill>
                <a:schemeClr val="tx1"/>
              </a:solidFill>
            </a:ln>
          </p:spPr>
        </p:pic>
      </p:grpSp>
      <p:cxnSp>
        <p:nvCxnSpPr>
          <p:cNvPr id="92" name="Straight Arrow Connector 91"/>
          <p:cNvCxnSpPr/>
          <p:nvPr/>
        </p:nvCxnSpPr>
        <p:spPr>
          <a:xfrm flipH="1">
            <a:off x="1219200" y="3653338"/>
            <a:ext cx="13856" cy="461462"/>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18242" y="5638800"/>
            <a:ext cx="1063558"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Duke</a:t>
            </a:r>
            <a:endParaRPr lang="en-US" sz="1600" b="1" dirty="0">
              <a:latin typeface="Arial" pitchFamily="34" charset="0"/>
              <a:cs typeface="Arial" pitchFamily="34" charset="0"/>
            </a:endParaRPr>
          </a:p>
        </p:txBody>
      </p:sp>
      <p:sp>
        <p:nvSpPr>
          <p:cNvPr id="44" name="TextBox 43"/>
          <p:cNvSpPr txBox="1"/>
          <p:nvPr/>
        </p:nvSpPr>
        <p:spPr>
          <a:xfrm rot="2705227">
            <a:off x="4387109" y="4847293"/>
            <a:ext cx="1278678" cy="307777"/>
          </a:xfrm>
          <a:prstGeom prst="rect">
            <a:avLst/>
          </a:prstGeom>
          <a:noFill/>
        </p:spPr>
        <p:txBody>
          <a:bodyPr wrap="square" rtlCol="0">
            <a:spAutoFit/>
          </a:bodyPr>
          <a:lstStyle/>
          <a:p>
            <a:r>
              <a:rPr lang="en-US" sz="1400" dirty="0" smtClean="0"/>
              <a:t>convert to </a:t>
            </a:r>
            <a:r>
              <a:rPr lang="en-US" sz="1400" dirty="0" err="1" smtClean="0"/>
              <a:t>csv</a:t>
            </a:r>
            <a:endParaRPr lang="en-US" sz="1400" dirty="0"/>
          </a:p>
        </p:txBody>
      </p:sp>
    </p:spTree>
    <p:extLst>
      <p:ext uri="{BB962C8B-B14F-4D97-AF65-F5344CB8AC3E}">
        <p14:creationId xmlns="" xmlns:p14="http://schemas.microsoft.com/office/powerpoint/2010/main" val="176176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ontology.DE.bmp"/>
          <p:cNvPicPr>
            <a:picLocks noChangeAspect="1"/>
          </p:cNvPicPr>
          <p:nvPr/>
        </p:nvPicPr>
        <p:blipFill>
          <a:blip r:embed="rId3" cstate="print"/>
          <a:stretch>
            <a:fillRect/>
          </a:stretch>
        </p:blipFill>
        <p:spPr>
          <a:xfrm>
            <a:off x="2057400" y="3124200"/>
            <a:ext cx="1195387" cy="759600"/>
          </a:xfrm>
          <a:prstGeom prst="rect">
            <a:avLst/>
          </a:prstGeom>
        </p:spPr>
      </p:pic>
      <p:sp>
        <p:nvSpPr>
          <p:cNvPr id="2" name="Title 1"/>
          <p:cNvSpPr>
            <a:spLocks noGrp="1"/>
          </p:cNvSpPr>
          <p:nvPr>
            <p:ph type="title"/>
          </p:nvPr>
        </p:nvSpPr>
        <p:spPr/>
        <p:txBody>
          <a:bodyPr>
            <a:normAutofit fontScale="90000"/>
          </a:bodyPr>
          <a:lstStyle/>
          <a:p>
            <a:r>
              <a:rPr lang="en-US" dirty="0" err="1" smtClean="0"/>
              <a:t>WoK</a:t>
            </a:r>
            <a:r>
              <a:rPr lang="en-US" dirty="0" smtClean="0"/>
              <a:t/>
            </a:r>
            <a:br>
              <a:rPr lang="en-US" dirty="0" smtClean="0"/>
            </a:br>
            <a:r>
              <a:rPr lang="en-US" sz="2700" dirty="0" smtClean="0"/>
              <a:t>(a </a:t>
            </a:r>
            <a:r>
              <a:rPr lang="en-US" sz="2700" dirty="0" smtClean="0"/>
              <a:t>Web of Knowledge </a:t>
            </a:r>
            <a:r>
              <a:rPr lang="en-US" sz="2700" dirty="0" smtClean="0"/>
              <a:t>superimposed </a:t>
            </a:r>
            <a:r>
              <a:rPr lang="en-US" sz="2700" dirty="0" smtClean="0"/>
              <a:t>over </a:t>
            </a:r>
            <a:r>
              <a:rPr lang="en-US" sz="2700" dirty="0" smtClean="0"/>
              <a:t>historical </a:t>
            </a:r>
            <a:r>
              <a:rPr lang="en-US" sz="2700" dirty="0" smtClean="0"/>
              <a:t>d</a:t>
            </a:r>
            <a:r>
              <a:rPr lang="en-US" sz="2700" dirty="0" smtClean="0"/>
              <a:t>ocuments</a:t>
            </a:r>
            <a:r>
              <a:rPr lang="en-US" sz="2700" dirty="0" smtClean="0"/>
              <a:t>)</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lyPage419.bmp"/>
          <p:cNvPicPr>
            <a:picLocks noChangeAspect="1"/>
          </p:cNvPicPr>
          <p:nvPr/>
        </p:nvPicPr>
        <p:blipFill>
          <a:blip r:embed="rId4" cstate="print"/>
          <a:stretch>
            <a:fillRect/>
          </a:stretch>
        </p:blipFill>
        <p:spPr>
          <a:xfrm>
            <a:off x="3657600" y="5181600"/>
            <a:ext cx="799621" cy="1276175"/>
          </a:xfrm>
          <a:prstGeom prst="rect">
            <a:avLst/>
          </a:prstGeom>
          <a:ln>
            <a:solidFill>
              <a:schemeClr val="tx1"/>
            </a:solidFill>
          </a:ln>
        </p:spPr>
      </p:pic>
      <p:sp>
        <p:nvSpPr>
          <p:cNvPr id="6" name="TextBox 5"/>
          <p:cNvSpPr txBox="1"/>
          <p:nvPr/>
        </p:nvSpPr>
        <p:spPr>
          <a:xfrm>
            <a:off x="1295400" y="5791200"/>
            <a:ext cx="343364"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7467600" y="5791200"/>
            <a:ext cx="343364" cy="369332"/>
          </a:xfrm>
          <a:prstGeom prst="rect">
            <a:avLst/>
          </a:prstGeom>
          <a:noFill/>
        </p:spPr>
        <p:txBody>
          <a:bodyPr wrap="none" rtlCol="0">
            <a:spAutoFit/>
          </a:bodyPr>
          <a:lstStyle/>
          <a:p>
            <a:r>
              <a:rPr lang="en-US" dirty="0" smtClean="0"/>
              <a:t>…</a:t>
            </a:r>
            <a:endParaRPr lang="en-US" dirty="0"/>
          </a:p>
        </p:txBody>
      </p:sp>
      <p:pic>
        <p:nvPicPr>
          <p:cNvPr id="12" name="Picture 11" descr="ontology.NT.bmp"/>
          <p:cNvPicPr>
            <a:picLocks noChangeAspect="1"/>
          </p:cNvPicPr>
          <p:nvPr/>
        </p:nvPicPr>
        <p:blipFill>
          <a:blip r:embed="rId5" cstate="print"/>
          <a:stretch>
            <a:fillRect/>
          </a:stretch>
        </p:blipFill>
        <p:spPr>
          <a:xfrm>
            <a:off x="3962400" y="3124200"/>
            <a:ext cx="1247775" cy="831047"/>
          </a:xfrm>
          <a:prstGeom prst="rect">
            <a:avLst/>
          </a:prstGeom>
        </p:spPr>
      </p:pic>
      <p:pic>
        <p:nvPicPr>
          <p:cNvPr id="14" name="Picture 13" descr="ontology.JP.bmp"/>
          <p:cNvPicPr>
            <a:picLocks noChangeAspect="1"/>
          </p:cNvPicPr>
          <p:nvPr/>
        </p:nvPicPr>
        <p:blipFill>
          <a:blip r:embed="rId6" cstate="print"/>
          <a:stretch>
            <a:fillRect/>
          </a:stretch>
        </p:blipFill>
        <p:spPr>
          <a:xfrm>
            <a:off x="5791200" y="2971800"/>
            <a:ext cx="1109663" cy="888701"/>
          </a:xfrm>
          <a:prstGeom prst="rect">
            <a:avLst/>
          </a:prstGeom>
        </p:spPr>
      </p:pic>
      <p:pic>
        <p:nvPicPr>
          <p:cNvPr id="15" name="Picture 14" descr="ElyPage417.bmp"/>
          <p:cNvPicPr>
            <a:picLocks noChangeAspect="1"/>
          </p:cNvPicPr>
          <p:nvPr/>
        </p:nvPicPr>
        <p:blipFill>
          <a:blip r:embed="rId7" cstate="print"/>
          <a:stretch>
            <a:fillRect/>
          </a:stretch>
        </p:blipFill>
        <p:spPr>
          <a:xfrm>
            <a:off x="1676400" y="5181600"/>
            <a:ext cx="807735" cy="1295400"/>
          </a:xfrm>
          <a:prstGeom prst="rect">
            <a:avLst/>
          </a:prstGeom>
          <a:ln>
            <a:solidFill>
              <a:schemeClr val="tx1"/>
            </a:solidFill>
          </a:ln>
        </p:spPr>
      </p:pic>
      <p:pic>
        <p:nvPicPr>
          <p:cNvPr id="16" name="Picture 15" descr="ElyPage418.bmp"/>
          <p:cNvPicPr>
            <a:picLocks noChangeAspect="1"/>
          </p:cNvPicPr>
          <p:nvPr/>
        </p:nvPicPr>
        <p:blipFill>
          <a:blip r:embed="rId8" cstate="print"/>
          <a:stretch>
            <a:fillRect/>
          </a:stretch>
        </p:blipFill>
        <p:spPr>
          <a:xfrm>
            <a:off x="2667000" y="5181600"/>
            <a:ext cx="808208" cy="1295400"/>
          </a:xfrm>
          <a:prstGeom prst="rect">
            <a:avLst/>
          </a:prstGeom>
          <a:ln>
            <a:solidFill>
              <a:schemeClr val="tx1"/>
            </a:solidFill>
          </a:ln>
        </p:spPr>
      </p:pic>
      <p:pic>
        <p:nvPicPr>
          <p:cNvPr id="18" name="Picture 17" descr="ElyPage420.bmp"/>
          <p:cNvPicPr>
            <a:picLocks noChangeAspect="1"/>
          </p:cNvPicPr>
          <p:nvPr/>
        </p:nvPicPr>
        <p:blipFill>
          <a:blip r:embed="rId9" cstate="print"/>
          <a:stretch>
            <a:fillRect/>
          </a:stretch>
        </p:blipFill>
        <p:spPr>
          <a:xfrm>
            <a:off x="4648200" y="5181600"/>
            <a:ext cx="807735" cy="1295400"/>
          </a:xfrm>
          <a:prstGeom prst="rect">
            <a:avLst/>
          </a:prstGeom>
          <a:ln>
            <a:solidFill>
              <a:schemeClr val="tx1"/>
            </a:solidFill>
          </a:ln>
        </p:spPr>
      </p:pic>
      <p:pic>
        <p:nvPicPr>
          <p:cNvPr id="19" name="Picture 18" descr="ElyPage421.bmp"/>
          <p:cNvPicPr>
            <a:picLocks noChangeAspect="1"/>
          </p:cNvPicPr>
          <p:nvPr/>
        </p:nvPicPr>
        <p:blipFill>
          <a:blip r:embed="rId10" cstate="print"/>
          <a:stretch>
            <a:fillRect/>
          </a:stretch>
        </p:blipFill>
        <p:spPr>
          <a:xfrm>
            <a:off x="5638800" y="5181600"/>
            <a:ext cx="815318" cy="1306794"/>
          </a:xfrm>
          <a:prstGeom prst="rect">
            <a:avLst/>
          </a:prstGeom>
          <a:ln>
            <a:solidFill>
              <a:schemeClr val="tx1"/>
            </a:solidFill>
          </a:ln>
        </p:spPr>
      </p:pic>
      <p:pic>
        <p:nvPicPr>
          <p:cNvPr id="20" name="Picture 19" descr="ElyPage422.bmp"/>
          <p:cNvPicPr>
            <a:picLocks noChangeAspect="1"/>
          </p:cNvPicPr>
          <p:nvPr/>
        </p:nvPicPr>
        <p:blipFill>
          <a:blip r:embed="rId11" cstate="print"/>
          <a:stretch>
            <a:fillRect/>
          </a:stretch>
        </p:blipFill>
        <p:spPr>
          <a:xfrm>
            <a:off x="6629400" y="5181600"/>
            <a:ext cx="808208" cy="1295400"/>
          </a:xfrm>
          <a:prstGeom prst="rect">
            <a:avLst/>
          </a:prstGeom>
          <a:ln>
            <a:solidFill>
              <a:schemeClr val="tx1"/>
            </a:solidFill>
          </a:ln>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44196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ontology.DE.bmp"/>
          <p:cNvPicPr>
            <a:picLocks noChangeAspect="1"/>
          </p:cNvPicPr>
          <p:nvPr/>
        </p:nvPicPr>
        <p:blipFill>
          <a:blip r:embed="rId3" cstate="print"/>
          <a:stretch>
            <a:fillRect/>
          </a:stretch>
        </p:blipFill>
        <p:spPr>
          <a:xfrm>
            <a:off x="2057400" y="3124200"/>
            <a:ext cx="1195387" cy="759600"/>
          </a:xfrm>
          <a:prstGeom prst="rect">
            <a:avLst/>
          </a:prstGeom>
        </p:spPr>
      </p:pic>
      <p:sp>
        <p:nvSpPr>
          <p:cNvPr id="2" name="Title 1"/>
          <p:cNvSpPr>
            <a:spLocks noGrp="1"/>
          </p:cNvSpPr>
          <p:nvPr>
            <p:ph type="title"/>
          </p:nvPr>
        </p:nvSpPr>
        <p:spPr/>
        <p:txBody>
          <a:bodyPr>
            <a:normAutofit fontScale="90000"/>
          </a:bodyPr>
          <a:lstStyle/>
          <a:p>
            <a:r>
              <a:rPr lang="en-US" dirty="0" err="1" smtClean="0"/>
              <a:t>WoK</a:t>
            </a:r>
            <a:r>
              <a:rPr lang="en-US" dirty="0" smtClean="0"/>
              <a:t/>
            </a:r>
            <a:br>
              <a:rPr lang="en-US" dirty="0" smtClean="0"/>
            </a:br>
            <a:r>
              <a:rPr lang="en-US" sz="2700" dirty="0" smtClean="0"/>
              <a:t>(a </a:t>
            </a:r>
            <a:r>
              <a:rPr lang="en-US" sz="2700" dirty="0" smtClean="0"/>
              <a:t>Web of Knowledge </a:t>
            </a:r>
            <a:r>
              <a:rPr lang="en-US" sz="2700" dirty="0" smtClean="0"/>
              <a:t>superimposed </a:t>
            </a:r>
            <a:r>
              <a:rPr lang="en-US" sz="2700" dirty="0" smtClean="0"/>
              <a:t>over </a:t>
            </a:r>
            <a:r>
              <a:rPr lang="en-US" sz="2700" dirty="0" smtClean="0"/>
              <a:t>historical </a:t>
            </a:r>
            <a:r>
              <a:rPr lang="en-US" sz="2700" dirty="0" smtClean="0"/>
              <a:t>d</a:t>
            </a:r>
            <a:r>
              <a:rPr lang="en-US" sz="2700" dirty="0" smtClean="0"/>
              <a:t>ocuments</a:t>
            </a:r>
            <a:r>
              <a:rPr lang="en-US" sz="2700" dirty="0" smtClean="0"/>
              <a:t>)</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lyPage419.bmp"/>
          <p:cNvPicPr>
            <a:picLocks noChangeAspect="1"/>
          </p:cNvPicPr>
          <p:nvPr/>
        </p:nvPicPr>
        <p:blipFill>
          <a:blip r:embed="rId4" cstate="print"/>
          <a:stretch>
            <a:fillRect/>
          </a:stretch>
        </p:blipFill>
        <p:spPr>
          <a:xfrm>
            <a:off x="3657600" y="5181600"/>
            <a:ext cx="799621" cy="1276175"/>
          </a:xfrm>
          <a:prstGeom prst="rect">
            <a:avLst/>
          </a:prstGeom>
          <a:ln>
            <a:solidFill>
              <a:schemeClr val="tx1"/>
            </a:solidFill>
          </a:ln>
        </p:spPr>
      </p:pic>
      <p:sp>
        <p:nvSpPr>
          <p:cNvPr id="6" name="TextBox 5"/>
          <p:cNvSpPr txBox="1"/>
          <p:nvPr/>
        </p:nvSpPr>
        <p:spPr>
          <a:xfrm>
            <a:off x="1295400" y="5791200"/>
            <a:ext cx="343364"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7467600" y="5791200"/>
            <a:ext cx="343364"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3200400" y="1828800"/>
            <a:ext cx="2598596" cy="369332"/>
          </a:xfrm>
          <a:prstGeom prst="rect">
            <a:avLst/>
          </a:prstGeom>
          <a:noFill/>
          <a:ln>
            <a:solidFill>
              <a:schemeClr val="tx1"/>
            </a:solidFill>
          </a:ln>
        </p:spPr>
        <p:txBody>
          <a:bodyPr wrap="none" rtlCol="0">
            <a:spAutoFit/>
          </a:bodyPr>
          <a:lstStyle/>
          <a:p>
            <a:r>
              <a:rPr lang="en-US" dirty="0" smtClean="0"/>
              <a:t>grandchildren of Mary Ely</a:t>
            </a:r>
            <a:endParaRPr lang="en-US" dirty="0"/>
          </a:p>
        </p:txBody>
      </p:sp>
      <p:pic>
        <p:nvPicPr>
          <p:cNvPr id="12" name="Picture 11" descr="ontology.NT.bmp"/>
          <p:cNvPicPr>
            <a:picLocks noChangeAspect="1"/>
          </p:cNvPicPr>
          <p:nvPr/>
        </p:nvPicPr>
        <p:blipFill>
          <a:blip r:embed="rId5" cstate="print"/>
          <a:stretch>
            <a:fillRect/>
          </a:stretch>
        </p:blipFill>
        <p:spPr>
          <a:xfrm>
            <a:off x="3962400" y="3124200"/>
            <a:ext cx="1247775" cy="831047"/>
          </a:xfrm>
          <a:prstGeom prst="rect">
            <a:avLst/>
          </a:prstGeom>
        </p:spPr>
      </p:pic>
      <p:pic>
        <p:nvPicPr>
          <p:cNvPr id="14" name="Picture 13" descr="ontology.JP.bmp"/>
          <p:cNvPicPr>
            <a:picLocks noChangeAspect="1"/>
          </p:cNvPicPr>
          <p:nvPr/>
        </p:nvPicPr>
        <p:blipFill>
          <a:blip r:embed="rId6" cstate="print"/>
          <a:stretch>
            <a:fillRect/>
          </a:stretch>
        </p:blipFill>
        <p:spPr>
          <a:xfrm>
            <a:off x="5791200" y="2971800"/>
            <a:ext cx="1109663" cy="888701"/>
          </a:xfrm>
          <a:prstGeom prst="rect">
            <a:avLst/>
          </a:prstGeom>
        </p:spPr>
      </p:pic>
      <p:pic>
        <p:nvPicPr>
          <p:cNvPr id="15" name="Picture 14" descr="ElyPage417.bmp"/>
          <p:cNvPicPr>
            <a:picLocks noChangeAspect="1"/>
          </p:cNvPicPr>
          <p:nvPr/>
        </p:nvPicPr>
        <p:blipFill>
          <a:blip r:embed="rId7" cstate="print"/>
          <a:stretch>
            <a:fillRect/>
          </a:stretch>
        </p:blipFill>
        <p:spPr>
          <a:xfrm>
            <a:off x="1676400" y="5181600"/>
            <a:ext cx="807735" cy="1295400"/>
          </a:xfrm>
          <a:prstGeom prst="rect">
            <a:avLst/>
          </a:prstGeom>
          <a:ln>
            <a:solidFill>
              <a:schemeClr val="tx1"/>
            </a:solidFill>
          </a:ln>
        </p:spPr>
      </p:pic>
      <p:pic>
        <p:nvPicPr>
          <p:cNvPr id="16" name="Picture 15" descr="ElyPage418.bmp"/>
          <p:cNvPicPr>
            <a:picLocks noChangeAspect="1"/>
          </p:cNvPicPr>
          <p:nvPr/>
        </p:nvPicPr>
        <p:blipFill>
          <a:blip r:embed="rId8" cstate="print"/>
          <a:stretch>
            <a:fillRect/>
          </a:stretch>
        </p:blipFill>
        <p:spPr>
          <a:xfrm>
            <a:off x="2667000" y="5181600"/>
            <a:ext cx="808208" cy="1295400"/>
          </a:xfrm>
          <a:prstGeom prst="rect">
            <a:avLst/>
          </a:prstGeom>
          <a:ln>
            <a:solidFill>
              <a:schemeClr val="tx1"/>
            </a:solidFill>
          </a:ln>
        </p:spPr>
      </p:pic>
      <p:pic>
        <p:nvPicPr>
          <p:cNvPr id="18" name="Picture 17" descr="ElyPage420.bmp"/>
          <p:cNvPicPr>
            <a:picLocks noChangeAspect="1"/>
          </p:cNvPicPr>
          <p:nvPr/>
        </p:nvPicPr>
        <p:blipFill>
          <a:blip r:embed="rId9" cstate="print"/>
          <a:stretch>
            <a:fillRect/>
          </a:stretch>
        </p:blipFill>
        <p:spPr>
          <a:xfrm>
            <a:off x="4648200" y="5181600"/>
            <a:ext cx="807735" cy="1295400"/>
          </a:xfrm>
          <a:prstGeom prst="rect">
            <a:avLst/>
          </a:prstGeom>
          <a:ln>
            <a:solidFill>
              <a:schemeClr val="tx1"/>
            </a:solidFill>
          </a:ln>
        </p:spPr>
      </p:pic>
      <p:pic>
        <p:nvPicPr>
          <p:cNvPr id="19" name="Picture 18" descr="ElyPage421.bmp"/>
          <p:cNvPicPr>
            <a:picLocks noChangeAspect="1"/>
          </p:cNvPicPr>
          <p:nvPr/>
        </p:nvPicPr>
        <p:blipFill>
          <a:blip r:embed="rId10" cstate="print"/>
          <a:stretch>
            <a:fillRect/>
          </a:stretch>
        </p:blipFill>
        <p:spPr>
          <a:xfrm>
            <a:off x="5638800" y="5181600"/>
            <a:ext cx="815318" cy="1306794"/>
          </a:xfrm>
          <a:prstGeom prst="rect">
            <a:avLst/>
          </a:prstGeom>
          <a:ln>
            <a:solidFill>
              <a:schemeClr val="tx1"/>
            </a:solidFill>
          </a:ln>
        </p:spPr>
      </p:pic>
      <p:pic>
        <p:nvPicPr>
          <p:cNvPr id="20" name="Picture 19" descr="ElyPage422.bmp"/>
          <p:cNvPicPr>
            <a:picLocks noChangeAspect="1"/>
          </p:cNvPicPr>
          <p:nvPr/>
        </p:nvPicPr>
        <p:blipFill>
          <a:blip r:embed="rId11" cstate="print"/>
          <a:stretch>
            <a:fillRect/>
          </a:stretch>
        </p:blipFill>
        <p:spPr>
          <a:xfrm>
            <a:off x="6629400" y="5181600"/>
            <a:ext cx="808208" cy="1295400"/>
          </a:xfrm>
          <a:prstGeom prst="rect">
            <a:avLst/>
          </a:prstGeom>
          <a:ln>
            <a:solidFill>
              <a:schemeClr val="tx1"/>
            </a:solidFill>
          </a:ln>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44196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143500" y="2247900"/>
            <a:ext cx="914400" cy="685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286000" y="2133600"/>
            <a:ext cx="25908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2514600" y="2133600"/>
            <a:ext cx="2895600" cy="1447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ontology.DE.bmp"/>
          <p:cNvPicPr>
            <a:picLocks noChangeAspect="1"/>
          </p:cNvPicPr>
          <p:nvPr/>
        </p:nvPicPr>
        <p:blipFill>
          <a:blip r:embed="rId3" cstate="print"/>
          <a:stretch>
            <a:fillRect/>
          </a:stretch>
        </p:blipFill>
        <p:spPr>
          <a:xfrm>
            <a:off x="2057400" y="3124200"/>
            <a:ext cx="1195387" cy="759600"/>
          </a:xfrm>
          <a:prstGeom prst="rect">
            <a:avLst/>
          </a:prstGeom>
        </p:spPr>
      </p:pic>
      <p:sp>
        <p:nvSpPr>
          <p:cNvPr id="2" name="Title 1"/>
          <p:cNvSpPr>
            <a:spLocks noGrp="1"/>
          </p:cNvSpPr>
          <p:nvPr>
            <p:ph type="title"/>
          </p:nvPr>
        </p:nvSpPr>
        <p:spPr/>
        <p:txBody>
          <a:bodyPr>
            <a:normAutofit fontScale="90000"/>
          </a:bodyPr>
          <a:lstStyle/>
          <a:p>
            <a:r>
              <a:rPr lang="en-US" dirty="0" err="1" smtClean="0"/>
              <a:t>WoK</a:t>
            </a:r>
            <a:r>
              <a:rPr lang="en-US" dirty="0" smtClean="0"/>
              <a:t/>
            </a:r>
            <a:br>
              <a:rPr lang="en-US" dirty="0" smtClean="0"/>
            </a:br>
            <a:r>
              <a:rPr lang="en-US" sz="2700" dirty="0" smtClean="0"/>
              <a:t>(a </a:t>
            </a:r>
            <a:r>
              <a:rPr lang="en-US" sz="2700" dirty="0" smtClean="0"/>
              <a:t>Web of Knowledge </a:t>
            </a:r>
            <a:r>
              <a:rPr lang="en-US" sz="2700" dirty="0" smtClean="0"/>
              <a:t>superimposed </a:t>
            </a:r>
            <a:r>
              <a:rPr lang="en-US" sz="2700" dirty="0" smtClean="0"/>
              <a:t>over </a:t>
            </a:r>
            <a:r>
              <a:rPr lang="en-US" sz="2700" dirty="0" smtClean="0"/>
              <a:t>historical </a:t>
            </a:r>
            <a:r>
              <a:rPr lang="en-US" sz="2700" dirty="0" smtClean="0"/>
              <a:t>d</a:t>
            </a:r>
            <a:r>
              <a:rPr lang="en-US" sz="2700" dirty="0" smtClean="0"/>
              <a:t>ocuments</a:t>
            </a:r>
            <a:r>
              <a:rPr lang="en-US" sz="2700" dirty="0" smtClean="0"/>
              <a:t>)</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lyPage419.bmp"/>
          <p:cNvPicPr>
            <a:picLocks noChangeAspect="1"/>
          </p:cNvPicPr>
          <p:nvPr/>
        </p:nvPicPr>
        <p:blipFill>
          <a:blip r:embed="rId4" cstate="print"/>
          <a:stretch>
            <a:fillRect/>
          </a:stretch>
        </p:blipFill>
        <p:spPr>
          <a:xfrm>
            <a:off x="3657600" y="5181600"/>
            <a:ext cx="799621" cy="1276175"/>
          </a:xfrm>
          <a:prstGeom prst="rect">
            <a:avLst/>
          </a:prstGeom>
          <a:ln>
            <a:solidFill>
              <a:schemeClr val="tx1"/>
            </a:solidFill>
          </a:ln>
        </p:spPr>
      </p:pic>
      <p:sp>
        <p:nvSpPr>
          <p:cNvPr id="6" name="TextBox 5"/>
          <p:cNvSpPr txBox="1"/>
          <p:nvPr/>
        </p:nvSpPr>
        <p:spPr>
          <a:xfrm>
            <a:off x="1295400" y="5791200"/>
            <a:ext cx="343364"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7467600" y="5791200"/>
            <a:ext cx="343364" cy="369332"/>
          </a:xfrm>
          <a:prstGeom prst="rect">
            <a:avLst/>
          </a:prstGeom>
          <a:noFill/>
        </p:spPr>
        <p:txBody>
          <a:bodyPr wrap="none" rtlCol="0">
            <a:spAutoFit/>
          </a:bodyPr>
          <a:lstStyle/>
          <a:p>
            <a:r>
              <a:rPr lang="en-US" dirty="0" smtClean="0"/>
              <a:t>…</a:t>
            </a:r>
            <a:endParaRPr lang="en-US" dirty="0"/>
          </a:p>
        </p:txBody>
      </p:sp>
      <p:pic>
        <p:nvPicPr>
          <p:cNvPr id="12" name="Picture 11" descr="ontology.NT.bmp"/>
          <p:cNvPicPr>
            <a:picLocks noChangeAspect="1"/>
          </p:cNvPicPr>
          <p:nvPr/>
        </p:nvPicPr>
        <p:blipFill>
          <a:blip r:embed="rId5" cstate="print"/>
          <a:stretch>
            <a:fillRect/>
          </a:stretch>
        </p:blipFill>
        <p:spPr>
          <a:xfrm>
            <a:off x="3962400" y="3124200"/>
            <a:ext cx="1247775" cy="831047"/>
          </a:xfrm>
          <a:prstGeom prst="rect">
            <a:avLst/>
          </a:prstGeom>
        </p:spPr>
      </p:pic>
      <p:pic>
        <p:nvPicPr>
          <p:cNvPr id="14" name="Picture 13" descr="ontology.JP.bmp"/>
          <p:cNvPicPr>
            <a:picLocks noChangeAspect="1"/>
          </p:cNvPicPr>
          <p:nvPr/>
        </p:nvPicPr>
        <p:blipFill>
          <a:blip r:embed="rId6" cstate="print"/>
          <a:stretch>
            <a:fillRect/>
          </a:stretch>
        </p:blipFill>
        <p:spPr>
          <a:xfrm>
            <a:off x="5791200" y="2971800"/>
            <a:ext cx="1109663" cy="888701"/>
          </a:xfrm>
          <a:prstGeom prst="rect">
            <a:avLst/>
          </a:prstGeom>
        </p:spPr>
      </p:pic>
      <p:pic>
        <p:nvPicPr>
          <p:cNvPr id="15" name="Picture 14" descr="ElyPage417.bmp"/>
          <p:cNvPicPr>
            <a:picLocks noChangeAspect="1"/>
          </p:cNvPicPr>
          <p:nvPr/>
        </p:nvPicPr>
        <p:blipFill>
          <a:blip r:embed="rId7" cstate="print"/>
          <a:stretch>
            <a:fillRect/>
          </a:stretch>
        </p:blipFill>
        <p:spPr>
          <a:xfrm>
            <a:off x="1676400" y="5181600"/>
            <a:ext cx="807735" cy="1295400"/>
          </a:xfrm>
          <a:prstGeom prst="rect">
            <a:avLst/>
          </a:prstGeom>
          <a:ln>
            <a:solidFill>
              <a:schemeClr val="tx1"/>
            </a:solidFill>
          </a:ln>
        </p:spPr>
      </p:pic>
      <p:pic>
        <p:nvPicPr>
          <p:cNvPr id="16" name="Picture 15" descr="ElyPage418.bmp"/>
          <p:cNvPicPr>
            <a:picLocks noChangeAspect="1"/>
          </p:cNvPicPr>
          <p:nvPr/>
        </p:nvPicPr>
        <p:blipFill>
          <a:blip r:embed="rId8" cstate="print"/>
          <a:stretch>
            <a:fillRect/>
          </a:stretch>
        </p:blipFill>
        <p:spPr>
          <a:xfrm>
            <a:off x="2667000" y="5181600"/>
            <a:ext cx="808208" cy="1295400"/>
          </a:xfrm>
          <a:prstGeom prst="rect">
            <a:avLst/>
          </a:prstGeom>
          <a:ln>
            <a:solidFill>
              <a:schemeClr val="tx1"/>
            </a:solidFill>
          </a:ln>
        </p:spPr>
      </p:pic>
      <p:pic>
        <p:nvPicPr>
          <p:cNvPr id="18" name="Picture 17" descr="ElyPage420.bmp"/>
          <p:cNvPicPr>
            <a:picLocks noChangeAspect="1"/>
          </p:cNvPicPr>
          <p:nvPr/>
        </p:nvPicPr>
        <p:blipFill>
          <a:blip r:embed="rId9" cstate="print"/>
          <a:stretch>
            <a:fillRect/>
          </a:stretch>
        </p:blipFill>
        <p:spPr>
          <a:xfrm>
            <a:off x="4648200" y="5181600"/>
            <a:ext cx="807735" cy="1295400"/>
          </a:xfrm>
          <a:prstGeom prst="rect">
            <a:avLst/>
          </a:prstGeom>
          <a:ln>
            <a:solidFill>
              <a:schemeClr val="tx1"/>
            </a:solidFill>
          </a:ln>
        </p:spPr>
      </p:pic>
      <p:pic>
        <p:nvPicPr>
          <p:cNvPr id="19" name="Picture 18" descr="ElyPage421.bmp"/>
          <p:cNvPicPr>
            <a:picLocks noChangeAspect="1"/>
          </p:cNvPicPr>
          <p:nvPr/>
        </p:nvPicPr>
        <p:blipFill>
          <a:blip r:embed="rId10" cstate="print"/>
          <a:stretch>
            <a:fillRect/>
          </a:stretch>
        </p:blipFill>
        <p:spPr>
          <a:xfrm>
            <a:off x="5638800" y="5181600"/>
            <a:ext cx="815318" cy="1306794"/>
          </a:xfrm>
          <a:prstGeom prst="rect">
            <a:avLst/>
          </a:prstGeom>
          <a:ln>
            <a:solidFill>
              <a:schemeClr val="tx1"/>
            </a:solidFill>
          </a:ln>
        </p:spPr>
      </p:pic>
      <p:pic>
        <p:nvPicPr>
          <p:cNvPr id="20" name="Picture 19" descr="ElyPage422.bmp"/>
          <p:cNvPicPr>
            <a:picLocks noChangeAspect="1"/>
          </p:cNvPicPr>
          <p:nvPr/>
        </p:nvPicPr>
        <p:blipFill>
          <a:blip r:embed="rId11" cstate="print"/>
          <a:stretch>
            <a:fillRect/>
          </a:stretch>
        </p:blipFill>
        <p:spPr>
          <a:xfrm>
            <a:off x="6629400" y="5181600"/>
            <a:ext cx="808208" cy="1295400"/>
          </a:xfrm>
          <a:prstGeom prst="rect">
            <a:avLst/>
          </a:prstGeom>
          <a:ln>
            <a:solidFill>
              <a:schemeClr val="tx1"/>
            </a:solidFill>
          </a:ln>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4419600" y="4724400"/>
            <a:ext cx="34336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1828800"/>
            <a:ext cx="2651495" cy="369332"/>
          </a:xfrm>
          <a:prstGeom prst="rect">
            <a:avLst/>
          </a:prstGeom>
          <a:noFill/>
          <a:ln>
            <a:solidFill>
              <a:schemeClr val="tx1"/>
            </a:solidFill>
          </a:ln>
        </p:spPr>
        <p:txBody>
          <a:bodyPr wrap="none" rtlCol="0">
            <a:spAutoFit/>
          </a:bodyPr>
          <a:lstStyle/>
          <a:p>
            <a:r>
              <a:rPr lang="en-US" dirty="0" smtClean="0"/>
              <a:t>grandchildren of Mary Ely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2190</Words>
  <Application>Microsoft Office PowerPoint</Application>
  <PresentationFormat>On-screen Show (4:3)</PresentationFormat>
  <Paragraphs>362</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“Automating Reasoning on Conceptual Schemas” in FamilySearch — A Large-Scale Reasoning Application</vt:lpstr>
      <vt:lpstr>Context: Web of Knowledge Supermposed Family History Books</vt:lpstr>
      <vt:lpstr>Stated Assertions</vt:lpstr>
      <vt:lpstr>Inferred Assertions</vt:lpstr>
      <vt:lpstr>Same-as Entities</vt:lpstr>
      <vt:lpstr>FROntIER</vt:lpstr>
      <vt:lpstr>WoK (a Web of Knowledge superimposed over historical documents)</vt:lpstr>
      <vt:lpstr>WoK (a Web of Knowledge superimposed over historical documents)</vt:lpstr>
      <vt:lpstr>WoK (a Web of Knowledge superimposed over historical documents)</vt:lpstr>
      <vt:lpstr>WoK (a Web of Knowledge superimposed over historical documents)</vt:lpstr>
      <vt:lpstr>WoK (a Web of Knowledge superimposed over historical documents)</vt:lpstr>
      <vt:lpstr>Issues</vt:lpstr>
      <vt:lpstr>Q1: Scalability?</vt:lpstr>
      <vt:lpstr>Q2: Satisfiability? </vt:lpstr>
      <vt:lpstr>Q3: Uncertainty?</vt:lpstr>
      <vt:lpstr>Uncertainty: Truth Verification</vt:lpstr>
      <vt:lpstr>Source of Uncertainty: Assertion Extraction</vt:lpstr>
      <vt:lpstr>Source of Uncertainty: Assertion Inference</vt:lpstr>
      <vt:lpstr>Source of Uncertainty: Object Identity Resolution </vt:lpstr>
      <vt:lpstr>Source of Uncertainty: Wiki-like Updates + Uncertain Inferences</vt:lpstr>
      <vt:lpstr>Uncertainty: Useful More-Expressive Conceptual Model Specifications</vt:lpstr>
      <vt:lpstr>Uncertainty Processing: (1) Satisfiability, (2) Discrepancy Discovery, (3) Likely Views</vt:lpstr>
      <vt:lpstr>Summary</vt:lpstr>
    </vt:vector>
  </TitlesOfParts>
  <Company>BYU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W. Embley</dc:creator>
  <cp:lastModifiedBy>David W. Embley</cp:lastModifiedBy>
  <cp:revision>306</cp:revision>
  <dcterms:created xsi:type="dcterms:W3CDTF">2013-04-23T16:28:12Z</dcterms:created>
  <dcterms:modified xsi:type="dcterms:W3CDTF">2013-05-09T23:10:06Z</dcterms:modified>
</cp:coreProperties>
</file>